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8" r:id="rId4"/>
    <p:sldId id="284" r:id="rId5"/>
    <p:sldId id="261" r:id="rId6"/>
    <p:sldId id="262" r:id="rId7"/>
    <p:sldId id="260" r:id="rId8"/>
    <p:sldId id="263" r:id="rId9"/>
    <p:sldId id="264" r:id="rId10"/>
    <p:sldId id="265" r:id="rId11"/>
    <p:sldId id="266" r:id="rId12"/>
    <p:sldId id="267" r:id="rId13"/>
    <p:sldId id="268" r:id="rId14"/>
    <p:sldId id="269" r:id="rId15"/>
    <p:sldId id="270" r:id="rId16"/>
    <p:sldId id="271" r:id="rId17"/>
    <p:sldId id="272" r:id="rId18"/>
    <p:sldId id="286" r:id="rId19"/>
    <p:sldId id="273" r:id="rId20"/>
    <p:sldId id="285" r:id="rId21"/>
    <p:sldId id="274" r:id="rId22"/>
    <p:sldId id="275" r:id="rId23"/>
    <p:sldId id="276" r:id="rId24"/>
    <p:sldId id="277" r:id="rId25"/>
    <p:sldId id="278" r:id="rId26"/>
    <p:sldId id="280" r:id="rId27"/>
    <p:sldId id="279" r:id="rId28"/>
    <p:sldId id="281" r:id="rId29"/>
    <p:sldId id="282" r:id="rId30"/>
    <p:sldId id="28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11/13/2025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wikipedia.org/wiki/File:Freedoms_of_the_Air_Diagram.png"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 Introduction to Air Services Agreements</a:t>
            </a:r>
            <a:endParaRPr lang="en-US" dirty="0"/>
          </a:p>
        </p:txBody>
      </p:sp>
      <p:sp>
        <p:nvSpPr>
          <p:cNvPr id="3" name="Subtitle 2"/>
          <p:cNvSpPr>
            <a:spLocks noGrp="1"/>
          </p:cNvSpPr>
          <p:nvPr>
            <p:ph type="subTitle" idx="1"/>
          </p:nvPr>
        </p:nvSpPr>
        <p:spPr>
          <a:xfrm>
            <a:off x="2692908" y="5182731"/>
            <a:ext cx="8915399" cy="1126283"/>
          </a:xfrm>
        </p:spPr>
        <p:txBody>
          <a:bodyPr>
            <a:normAutofit lnSpcReduction="10000"/>
          </a:bodyPr>
          <a:lstStyle/>
          <a:p>
            <a:r>
              <a:rPr lang="en-US" b="1" i="1" dirty="0" smtClean="0"/>
              <a:t>			Ambassador Brian Challenger</a:t>
            </a:r>
          </a:p>
          <a:p>
            <a:r>
              <a:rPr lang="en-US" b="1" i="1" dirty="0" smtClean="0"/>
              <a:t>			Ministry of Civil Aviation</a:t>
            </a:r>
          </a:p>
          <a:p>
            <a:r>
              <a:rPr lang="en-US" b="1" i="1" dirty="0" smtClean="0"/>
              <a:t>			Antigua and Barbuda</a:t>
            </a:r>
            <a:endParaRPr lang="en-US" b="1" i="1" dirty="0"/>
          </a:p>
        </p:txBody>
      </p:sp>
    </p:spTree>
    <p:extLst>
      <p:ext uri="{BB962C8B-B14F-4D97-AF65-F5344CB8AC3E}">
        <p14:creationId xmlns:p14="http://schemas.microsoft.com/office/powerpoint/2010/main" val="112735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419202"/>
            <a:ext cx="6096000" cy="6019597"/>
          </a:xfrm>
          <a:prstGeom prst="rect">
            <a:avLst/>
          </a:prstGeom>
        </p:spPr>
        <p:txBody>
          <a:bodyPr>
            <a:spAutoFit/>
          </a:bodyPr>
          <a:lstStyle/>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Delegations to air service negotiations vary widely based on the peculiarities of the specific negotiations but often consist of representatives from: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Civil aviation administrations (ministries of civil aviation as well as Civil Aviation Authorities),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Technical aviation authorities such as safety or security e.g. US FAA or TSA</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Ministries/Departments of Legal Affairs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Ministries/Departments of Foreign Affairs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Airport authorities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National airlines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Tourism authorities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Municipal authorities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Private sector interests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Delegations are normally led by officials from national civil aviation administrations particularly civil aviation authorities or ministries of civil aviation but are on occasion also led by diplomatic officials from national embassies or ministries of Foreign Affairs.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56605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160110"/>
            <a:ext cx="6096000" cy="4834144"/>
          </a:xfrm>
          <a:prstGeom prst="rect">
            <a:avLst/>
          </a:prstGeom>
        </p:spPr>
        <p:txBody>
          <a:bodyPr>
            <a:spAutoFit/>
          </a:bodyPr>
          <a:lstStyle/>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One very important feature of air services agreements is often the accompanying record of the meeting which may go by a variety of terms including Agreed Record, Memorandum of Understanding, Agreed Minutes or similar term.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This is intended to serve as a documented record of the discussions held and the major points of agreement reached or principles raised </a:t>
            </a:r>
            <a:r>
              <a:rPr lang="en-US" dirty="0" smtClean="0">
                <a:latin typeface="Times New Roman" panose="02020603050405020304" pitchFamily="18" charset="0"/>
                <a:ea typeface="Calibri" panose="020F0502020204030204" pitchFamily="34" charset="0"/>
                <a:cs typeface="Times New Roman" panose="02020603050405020304" pitchFamily="18" charset="0"/>
              </a:rPr>
              <a:t>including </a:t>
            </a:r>
            <a:r>
              <a:rPr lang="en-US" dirty="0">
                <a:latin typeface="Times New Roman" panose="02020603050405020304" pitchFamily="18" charset="0"/>
                <a:ea typeface="Calibri" panose="020F0502020204030204" pitchFamily="34" charset="0"/>
                <a:cs typeface="Times New Roman" panose="02020603050405020304" pitchFamily="18" charset="0"/>
              </a:rPr>
              <a:t>where </a:t>
            </a:r>
            <a:r>
              <a:rPr lang="en-US" dirty="0" smtClean="0">
                <a:latin typeface="Times New Roman" panose="02020603050405020304" pitchFamily="18" charset="0"/>
                <a:ea typeface="Calibri" panose="020F0502020204030204" pitchFamily="34" charset="0"/>
                <a:cs typeface="Times New Roman" panose="02020603050405020304" pitchFamily="18" charset="0"/>
              </a:rPr>
              <a:t>arrangements </a:t>
            </a:r>
            <a:r>
              <a:rPr lang="en-US" dirty="0">
                <a:latin typeface="Times New Roman" panose="02020603050405020304" pitchFamily="18" charset="0"/>
                <a:ea typeface="Calibri" panose="020F0502020204030204" pitchFamily="34" charset="0"/>
                <a:cs typeface="Times New Roman" panose="02020603050405020304" pitchFamily="18" charset="0"/>
              </a:rPr>
              <a:t>not specifically mentioned in the agreement have also been </a:t>
            </a:r>
            <a:r>
              <a:rPr lang="en-US" dirty="0" smtClean="0">
                <a:latin typeface="Times New Roman" panose="02020603050405020304" pitchFamily="18" charset="0"/>
                <a:ea typeface="Calibri" panose="020F0502020204030204" pitchFamily="34" charset="0"/>
                <a:cs typeface="Times New Roman" panose="02020603050405020304" pitchFamily="18" charset="0"/>
              </a:rPr>
              <a:t>agreed or were discussed</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This may include, for example, a decision to begin implementation of the agreement even before all the constitutional processes for its formal adoption have been concluded, </a:t>
            </a:r>
            <a:r>
              <a:rPr lang="en-US" dirty="0" smtClean="0">
                <a:latin typeface="Times New Roman" panose="02020603050405020304" pitchFamily="18" charset="0"/>
                <a:ea typeface="Calibri" panose="020F0502020204030204" pitchFamily="34" charset="0"/>
                <a:cs typeface="Times New Roman" panose="02020603050405020304" pitchFamily="18" charset="0"/>
              </a:rPr>
              <a:t>or a </a:t>
            </a:r>
            <a:r>
              <a:rPr lang="en-US" dirty="0">
                <a:latin typeface="Times New Roman" panose="02020603050405020304" pitchFamily="18" charset="0"/>
                <a:ea typeface="Calibri" panose="020F0502020204030204" pitchFamily="34" charset="0"/>
                <a:cs typeface="Times New Roman" panose="02020603050405020304" pitchFamily="18" charset="0"/>
              </a:rPr>
              <a:t>decision to phase in the number of services agreed in the air services negotiations.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11412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345563"/>
            <a:ext cx="6096000" cy="2166875"/>
          </a:xfrm>
          <a:prstGeom prst="rect">
            <a:avLst/>
          </a:prstGeom>
        </p:spPr>
        <p:txBody>
          <a:bodyPr>
            <a:spAutoFit/>
          </a:bodyPr>
          <a:lstStyle/>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In all cases, as the air services agreement is an agreement between States it </a:t>
            </a:r>
            <a:r>
              <a:rPr lang="en-US" dirty="0" smtClean="0">
                <a:latin typeface="Times New Roman" panose="02020603050405020304" pitchFamily="18" charset="0"/>
                <a:ea typeface="Calibri" panose="020F0502020204030204" pitchFamily="34" charset="0"/>
                <a:cs typeface="Times New Roman" panose="02020603050405020304" pitchFamily="18" charset="0"/>
              </a:rPr>
              <a:t>is necessary </a:t>
            </a:r>
            <a:r>
              <a:rPr lang="en-US" dirty="0">
                <a:latin typeface="Times New Roman" panose="02020603050405020304" pitchFamily="18" charset="0"/>
                <a:ea typeface="Calibri" panose="020F0502020204030204" pitchFamily="34" charset="0"/>
                <a:cs typeface="Times New Roman" panose="02020603050405020304" pitchFamily="18" charset="0"/>
              </a:rPr>
              <a:t>that any constitutional procedures required be completed for the agreement to have the force of law. In some instances, the States may agree to administrative level implementation prior to completion of constitutional procedures on the express or implied basis of comity and reciprocity.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7010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567384"/>
            <a:ext cx="6096000" cy="5642763"/>
          </a:xfrm>
          <a:prstGeom prst="rect">
            <a:avLst/>
          </a:prstGeom>
        </p:spPr>
        <p:txBody>
          <a:bodyPr>
            <a:spAutoFit/>
          </a:bodyPr>
          <a:lstStyle/>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States also engage in multilateral arrangements for the development of commercial air traffic among them. This generally arises in situations involving an economic grouping or community but may also be based on geographic criteria.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Generally, such multilateral agreements aim to establish a liberalized commercial regime for the members of the grouping. The motivation for a multilateral approach may arise from treaty obligations as in the CARICOM Multilateral Air Services Agreement (MASA) or may be driven by geopolitical and wider trade considerations as in the case of the </a:t>
            </a:r>
            <a:r>
              <a:rPr lang="en-US" dirty="0">
                <a:solidFill>
                  <a:srgbClr val="343F4E"/>
                </a:solidFill>
                <a:latin typeface="Times New Roman" panose="02020603050405020304" pitchFamily="18" charset="0"/>
                <a:ea typeface="Calibri" panose="020F0502020204030204" pitchFamily="34" charset="0"/>
                <a:cs typeface="Times New Roman" panose="02020603050405020304" pitchFamily="18" charset="0"/>
              </a:rPr>
              <a:t>Multilateral Agreement on the Liberalization of International Air Transportation (MALIAT) </a:t>
            </a:r>
            <a:r>
              <a:rPr lang="en-US" dirty="0">
                <a:latin typeface="Times New Roman" panose="02020603050405020304" pitchFamily="18" charset="0"/>
                <a:ea typeface="Calibri" panose="020F0502020204030204" pitchFamily="34" charset="0"/>
                <a:cs typeface="Times New Roman" panose="02020603050405020304" pitchFamily="18" charset="0"/>
              </a:rPr>
              <a:t>agreement.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The strongest and most established multilateral air services arrangements are within the European Union (EU) which has developed complete “packages” involving commercial and technical regulation of air transport between its member States, and between its member States and other States.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00835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567384"/>
            <a:ext cx="6096000" cy="5723233"/>
          </a:xfrm>
          <a:prstGeom prst="rect">
            <a:avLst/>
          </a:prstGeom>
        </p:spPr>
        <p:txBody>
          <a:bodyPr>
            <a:spAutoFit/>
          </a:bodyPr>
          <a:lstStyle/>
          <a:p>
            <a:pPr algn="just">
              <a:lnSpc>
                <a:spcPct val="107000"/>
              </a:lnSpc>
            </a:pPr>
            <a:r>
              <a:rPr lang="en-US" b="1" dirty="0" smtClean="0">
                <a:latin typeface="Times New Roman" panose="02020603050405020304" pitchFamily="18" charset="0"/>
                <a:ea typeface="Calibri" panose="020F0502020204030204" pitchFamily="34" charset="0"/>
                <a:cs typeface="Times New Roman" panose="02020603050405020304" pitchFamily="18" charset="0"/>
              </a:rPr>
              <a:t>MAIN PROVISIONS OF AIR SERVICES AGREEMENTS:</a:t>
            </a:r>
            <a:endParaRPr lang="en-US" sz="1400"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en-US" sz="1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Designation and authorization</a:t>
            </a:r>
            <a:r>
              <a:rPr lang="en-US" b="1"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 arguably one of the most important provisions in any air services agreement. Typically, these articles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Indicate the number of aircraft that a State is allowed to designate to operate on its behalf, and</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Identify the criteria to be used in allowing the State to designate its airlines. These usually include substantial ownership and effective control of the airline, evidence of effective regulatory control, and evidence of the airline’s principal place of business.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The aim of these provisions are to ensure the benefits of designation do not go to a third State as well as to ensure that there is accountability for ensuring safety, operational and security standards.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Failure to satisfy these requirements are grounds for refusal or withdrawal of operating rights to an airline.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88411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71020"/>
            <a:ext cx="6096000" cy="6480620"/>
          </a:xfrm>
          <a:prstGeom prst="rect">
            <a:avLst/>
          </a:prstGeom>
        </p:spPr>
        <p:txBody>
          <a:bodyPr>
            <a:spAutoFit/>
          </a:bodyPr>
          <a:lstStyle/>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There is an increasing trend, particularly among developing States, towards relaxation of the substantial ownership and control provisions and towards the requirements for the airline (1) to have its principal place of business in the designating State and (2) </a:t>
            </a:r>
            <a:r>
              <a:rPr lang="en-US" dirty="0" smtClean="0">
                <a:latin typeface="Times New Roman" panose="02020603050405020304" pitchFamily="18" charset="0"/>
                <a:ea typeface="Calibri" panose="020F0502020204030204" pitchFamily="34" charset="0"/>
                <a:cs typeface="Times New Roman" panose="02020603050405020304" pitchFamily="18" charset="0"/>
              </a:rPr>
              <a:t>for </a:t>
            </a:r>
            <a:r>
              <a:rPr lang="en-US" dirty="0">
                <a:latin typeface="Times New Roman" panose="02020603050405020304" pitchFamily="18" charset="0"/>
                <a:ea typeface="Calibri" panose="020F0502020204030204" pitchFamily="34" charset="0"/>
                <a:cs typeface="Times New Roman" panose="02020603050405020304" pitchFamily="18" charset="0"/>
              </a:rPr>
              <a:t>the State to have effective regulatory control of the airline.</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This reflects a recognition that small and developing countries or their nationals may not have the financial capability to </a:t>
            </a:r>
            <a:r>
              <a:rPr lang="en-US" dirty="0" smtClean="0">
                <a:latin typeface="Times New Roman" panose="02020603050405020304" pitchFamily="18" charset="0"/>
                <a:ea typeface="Calibri" panose="020F0502020204030204" pitchFamily="34" charset="0"/>
                <a:cs typeface="Times New Roman" panose="02020603050405020304" pitchFamily="18" charset="0"/>
              </a:rPr>
              <a:t>own </a:t>
            </a:r>
            <a:r>
              <a:rPr lang="en-US" dirty="0">
                <a:latin typeface="Times New Roman" panose="02020603050405020304" pitchFamily="18" charset="0"/>
                <a:ea typeface="Calibri" panose="020F0502020204030204" pitchFamily="34" charset="0"/>
                <a:cs typeface="Times New Roman" panose="02020603050405020304" pitchFamily="18" charset="0"/>
              </a:rPr>
              <a:t>airlines and moves the focus to effective regulatory control and principal place of business as the designating criteria.  </a:t>
            </a:r>
            <a:endParaRPr lang="en-US"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This has found expression in the Resolution of the 32</a:t>
            </a:r>
            <a:r>
              <a:rPr lang="en-US" baseline="30000" dirty="0">
                <a:latin typeface="Times New Roman" panose="02020603050405020304" pitchFamily="18" charset="0"/>
                <a:ea typeface="Calibri" panose="020F0502020204030204" pitchFamily="34" charset="0"/>
                <a:cs typeface="Times New Roman" panose="02020603050405020304" pitchFamily="18" charset="0"/>
              </a:rPr>
              <a:t>nd</a:t>
            </a:r>
            <a:r>
              <a:rPr lang="en-US" dirty="0">
                <a:latin typeface="Times New Roman" panose="02020603050405020304" pitchFamily="18" charset="0"/>
                <a:ea typeface="Calibri" panose="020F0502020204030204" pitchFamily="34" charset="0"/>
                <a:cs typeface="Times New Roman" panose="02020603050405020304" pitchFamily="18" charset="0"/>
              </a:rPr>
              <a:t> ICAO Assembly in 1988 which </a:t>
            </a:r>
            <a:r>
              <a:rPr lang="en-US" b="1" dirty="0">
                <a:latin typeface="Times New Roman" panose="02020603050405020304" pitchFamily="18" charset="0"/>
                <a:ea typeface="Calibri" panose="020F0502020204030204" pitchFamily="34" charset="0"/>
                <a:cs typeface="Times New Roman" panose="02020603050405020304" pitchFamily="18" charset="0"/>
              </a:rPr>
              <a:t>encourages</a:t>
            </a:r>
            <a:r>
              <a:rPr lang="en-US" dirty="0">
                <a:latin typeface="Times New Roman" panose="02020603050405020304" pitchFamily="18" charset="0"/>
                <a:ea typeface="Calibri" panose="020F0502020204030204" pitchFamily="34" charset="0"/>
                <a:cs typeface="Times New Roman" panose="02020603050405020304" pitchFamily="18" charset="0"/>
              </a:rPr>
              <a:t> States “</a:t>
            </a:r>
            <a:r>
              <a:rPr lang="en-US" i="1" dirty="0">
                <a:latin typeface="Times New Roman" panose="02020603050405020304" pitchFamily="18" charset="0"/>
                <a:ea typeface="Calibri" panose="020F0502020204030204" pitchFamily="34" charset="0"/>
                <a:cs typeface="Times New Roman" panose="02020603050405020304" pitchFamily="18" charset="0"/>
              </a:rPr>
              <a:t>to recognize the concept of community of interest within regional or </a:t>
            </a:r>
            <a:r>
              <a:rPr lang="en-US" i="1" dirty="0" err="1">
                <a:latin typeface="Times New Roman" panose="02020603050405020304" pitchFamily="18" charset="0"/>
                <a:ea typeface="Calibri" panose="020F0502020204030204" pitchFamily="34" charset="0"/>
                <a:cs typeface="Times New Roman" panose="02020603050405020304" pitchFamily="18" charset="0"/>
              </a:rPr>
              <a:t>subregional</a:t>
            </a:r>
            <a:r>
              <a:rPr lang="en-US" i="1" dirty="0">
                <a:latin typeface="Times New Roman" panose="02020603050405020304" pitchFamily="18" charset="0"/>
                <a:ea typeface="Calibri" panose="020F0502020204030204" pitchFamily="34" charset="0"/>
                <a:cs typeface="Times New Roman" panose="02020603050405020304" pitchFamily="18" charset="0"/>
              </a:rPr>
              <a:t> economic groupings as a valid basis for the designation by one developing State or States of an airline of another developing State</a:t>
            </a:r>
            <a:r>
              <a:rPr lang="en-US" i="1" dirty="0" smtClean="0">
                <a:latin typeface="Times New Roman" panose="02020603050405020304" pitchFamily="18" charset="0"/>
                <a:ea typeface="Calibri" panose="020F0502020204030204" pitchFamily="34" charset="0"/>
                <a:cs typeface="Times New Roman" panose="02020603050405020304" pitchFamily="18" charset="0"/>
              </a:rPr>
              <a:t>…”</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pPr>
            <a:endParaRPr lang="en-US"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Similar requirements also exist in the MALIAT agreement involving the USA and a number of Pacific rim countries.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4436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160110"/>
            <a:ext cx="6096000" cy="4834144"/>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Safety</a:t>
            </a:r>
            <a:r>
              <a:rPr lang="en-US" dirty="0">
                <a:latin typeface="Times New Roman" panose="02020603050405020304" pitchFamily="18" charset="0"/>
                <a:ea typeface="Calibri" panose="020F0502020204030204" pitchFamily="34" charset="0"/>
                <a:cs typeface="Times New Roman" panose="02020603050405020304" pitchFamily="18" charset="0"/>
              </a:rPr>
              <a:t> – The Safety provisions are among the most standardized to be found in air services agreements. They allow States to request consultations where they believe that the aircraft operations of the other party fall below the accepted standards and to identify the steps required to address them.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The Safety provisions allow States to perform ramp inspections of aircraft to ascertain the validity of aircraft and crew documentation as well as </a:t>
            </a:r>
            <a:r>
              <a:rPr lang="en-US" dirty="0" smtClean="0">
                <a:latin typeface="Times New Roman" panose="02020603050405020304" pitchFamily="18" charset="0"/>
                <a:ea typeface="Calibri" panose="020F0502020204030204" pitchFamily="34" charset="0"/>
                <a:cs typeface="Times New Roman" panose="02020603050405020304" pitchFamily="18" charset="0"/>
              </a:rPr>
              <a:t>physical inspection </a:t>
            </a:r>
            <a:r>
              <a:rPr lang="en-US" dirty="0">
                <a:latin typeface="Times New Roman" panose="02020603050405020304" pitchFamily="18" charset="0"/>
                <a:ea typeface="Calibri" panose="020F0502020204030204" pitchFamily="34" charset="0"/>
                <a:cs typeface="Times New Roman" panose="02020603050405020304" pitchFamily="18" charset="0"/>
              </a:rPr>
              <a:t>of aircraft. States undertake to not cause “unreasonable delay” during such inspections.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States are empowered to immediately suspend, terminate or vary the operating authorizations issued to airlines of the other State(s) where urgent action is essential to ensure the safety of airline operations.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35200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456473"/>
            <a:ext cx="6096000" cy="4241418"/>
          </a:xfrm>
          <a:prstGeom prst="rect">
            <a:avLst/>
          </a:prstGeom>
        </p:spPr>
        <p:txBody>
          <a:bodyPr>
            <a:spAutoFit/>
          </a:bodyPr>
          <a:lstStyle/>
          <a:p>
            <a:pPr algn="just">
              <a:lnSpc>
                <a:spcPct val="107000"/>
              </a:lnSpc>
            </a:pPr>
            <a:r>
              <a:rPr lang="en-US" b="1" i="1" dirty="0" smtClean="0">
                <a:latin typeface="Times New Roman" panose="02020603050405020304" pitchFamily="18" charset="0"/>
                <a:ea typeface="Calibri" panose="020F0502020204030204" pitchFamily="34" charset="0"/>
                <a:cs typeface="Times New Roman" panose="02020603050405020304" pitchFamily="18" charset="0"/>
              </a:rPr>
              <a:t>Security</a:t>
            </a:r>
            <a:r>
              <a:rPr lang="en-US"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 Like Safety, the provisions relating to Security are highly standardized among air services agreements.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States reaffirm their commitment to international law and specifically </a:t>
            </a:r>
            <a:r>
              <a:rPr lang="en-US" dirty="0" smtClean="0">
                <a:latin typeface="Times New Roman" panose="02020603050405020304" pitchFamily="18" charset="0"/>
                <a:ea typeface="Calibri" panose="020F0502020204030204" pitchFamily="34" charset="0"/>
                <a:cs typeface="Times New Roman" panose="02020603050405020304" pitchFamily="18" charset="0"/>
              </a:rPr>
              <a:t>to the </a:t>
            </a:r>
            <a:r>
              <a:rPr lang="en-US" dirty="0">
                <a:latin typeface="Times New Roman" panose="02020603050405020304" pitchFamily="18" charset="0"/>
                <a:ea typeface="Calibri" panose="020F0502020204030204" pitchFamily="34" charset="0"/>
                <a:cs typeface="Times New Roman" panose="02020603050405020304" pitchFamily="18" charset="0"/>
              </a:rPr>
              <a:t>various Security </a:t>
            </a:r>
            <a:r>
              <a:rPr lang="en-US" dirty="0" smtClean="0">
                <a:latin typeface="Times New Roman" panose="02020603050405020304" pitchFamily="18" charset="0"/>
                <a:ea typeface="Calibri" panose="020F0502020204030204" pitchFamily="34" charset="0"/>
                <a:cs typeface="Times New Roman" panose="02020603050405020304" pitchFamily="18" charset="0"/>
              </a:rPr>
              <a:t>Conventions </a:t>
            </a:r>
            <a:r>
              <a:rPr lang="en-US" dirty="0">
                <a:latin typeface="Times New Roman" panose="02020603050405020304" pitchFamily="18" charset="0"/>
                <a:ea typeface="Calibri" panose="020F0502020204030204" pitchFamily="34" charset="0"/>
                <a:cs typeface="Times New Roman" panose="02020603050405020304" pitchFamily="18" charset="0"/>
              </a:rPr>
              <a:t>adopted within the ICAO framework and </a:t>
            </a:r>
            <a:r>
              <a:rPr lang="en-US" dirty="0" smtClean="0">
                <a:latin typeface="Times New Roman" panose="02020603050405020304" pitchFamily="18" charset="0"/>
                <a:ea typeface="Calibri" panose="020F0502020204030204" pitchFamily="34" charset="0"/>
                <a:cs typeface="Times New Roman" panose="02020603050405020304" pitchFamily="18" charset="0"/>
              </a:rPr>
              <a:t>the relevant provisions in </a:t>
            </a:r>
            <a:r>
              <a:rPr lang="en-US" dirty="0">
                <a:latin typeface="Times New Roman" panose="02020603050405020304" pitchFamily="18" charset="0"/>
                <a:ea typeface="Calibri" panose="020F0502020204030204" pitchFamily="34" charset="0"/>
                <a:cs typeface="Times New Roman" panose="02020603050405020304" pitchFamily="18" charset="0"/>
              </a:rPr>
              <a:t>the ICAO Annexes.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The </a:t>
            </a:r>
            <a:r>
              <a:rPr lang="en-US" dirty="0" smtClean="0">
                <a:latin typeface="Times New Roman" panose="02020603050405020304" pitchFamily="18" charset="0"/>
                <a:ea typeface="Calibri" panose="020F0502020204030204" pitchFamily="34" charset="0"/>
                <a:cs typeface="Times New Roman" panose="02020603050405020304" pitchFamily="18" charset="0"/>
              </a:rPr>
              <a:t>ASA provisions </a:t>
            </a:r>
            <a:r>
              <a:rPr lang="en-US" dirty="0">
                <a:latin typeface="Times New Roman" panose="02020603050405020304" pitchFamily="18" charset="0"/>
                <a:ea typeface="Calibri" panose="020F0502020204030204" pitchFamily="34" charset="0"/>
                <a:cs typeface="Times New Roman" panose="02020603050405020304" pitchFamily="18" charset="0"/>
              </a:rPr>
              <a:t>emphasize mutual assistance where security threats or incidents arise. As with Safety, States are empowered to seek consultations where they have reasonable grounds to believe that the other State(s) has departed from the agreed security provisions, and to withhold, revoke, suspend or impose conditions on the other State in such circumstances.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87867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604655"/>
            <a:ext cx="6096000" cy="3945054"/>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User </a:t>
            </a:r>
            <a:r>
              <a:rPr lang="en-US" b="1" i="1" dirty="0" smtClean="0">
                <a:latin typeface="Times New Roman" panose="02020603050405020304" pitchFamily="18" charset="0"/>
                <a:ea typeface="Calibri" panose="020F0502020204030204" pitchFamily="34" charset="0"/>
                <a:cs typeface="Times New Roman" panose="02020603050405020304" pitchFamily="18" charset="0"/>
              </a:rPr>
              <a:t>Charges</a:t>
            </a:r>
            <a:r>
              <a:rPr lang="en-US" i="1"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 States agree to non-discrimination of </a:t>
            </a:r>
            <a:r>
              <a:rPr lang="en-US" dirty="0" smtClean="0">
                <a:latin typeface="Times New Roman" panose="02020603050405020304" pitchFamily="18" charset="0"/>
                <a:ea typeface="Calibri" panose="020F0502020204030204" pitchFamily="34" charset="0"/>
                <a:cs typeface="Times New Roman" panose="02020603050405020304" pitchFamily="18" charset="0"/>
              </a:rPr>
              <a:t>international aviation rates </a:t>
            </a:r>
            <a:r>
              <a:rPr lang="en-US" dirty="0">
                <a:latin typeface="Times New Roman" panose="02020603050405020304" pitchFamily="18" charset="0"/>
                <a:ea typeface="Calibri" panose="020F0502020204030204" pitchFamily="34" charset="0"/>
                <a:cs typeface="Times New Roman" panose="02020603050405020304" pitchFamily="18" charset="0"/>
              </a:rPr>
              <a:t>and charges and are encouraged to consult with designated airlines on changes to their aviation user charges.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Application of Laws</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the laws and regulations governing entry and departure of aircraft are to be complied with by the airlines of the other party including immigration and quarantine requirements.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Recognition of certificates </a:t>
            </a:r>
            <a:r>
              <a:rPr lang="en-US" dirty="0">
                <a:latin typeface="Times New Roman" panose="02020603050405020304" pitchFamily="18" charset="0"/>
                <a:ea typeface="Calibri" panose="020F0502020204030204" pitchFamily="34" charset="0"/>
                <a:cs typeface="Times New Roman" panose="02020603050405020304" pitchFamily="18" charset="0"/>
              </a:rPr>
              <a:t>– the parties agree to recognize Valid Certificates of Airworthiness and Licenses issued by the other State provided that the  required standards are </a:t>
            </a:r>
            <a:r>
              <a:rPr lang="en-US" dirty="0" smtClean="0">
                <a:latin typeface="Times New Roman" panose="02020603050405020304" pitchFamily="18" charset="0"/>
                <a:ea typeface="Calibri" panose="020F0502020204030204" pitchFamily="34" charset="0"/>
                <a:cs typeface="Times New Roman" panose="02020603050405020304" pitchFamily="18" charset="0"/>
              </a:rPr>
              <a:t>met.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00359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604655"/>
            <a:ext cx="6096000" cy="3945054"/>
          </a:xfrm>
          <a:prstGeom prst="rect">
            <a:avLst/>
          </a:prstGeom>
        </p:spPr>
        <p:txBody>
          <a:bodyPr>
            <a:spAutoFit/>
          </a:bodyPr>
          <a:lstStyle/>
          <a:p>
            <a:pPr algn="just">
              <a:lnSpc>
                <a:spcPct val="107000"/>
              </a:lnSpc>
            </a:pPr>
            <a:r>
              <a:rPr lang="en-US" b="1" i="1" dirty="0" smtClean="0">
                <a:latin typeface="Times New Roman" panose="02020603050405020304" pitchFamily="18" charset="0"/>
                <a:ea typeface="Calibri" panose="020F0502020204030204" pitchFamily="34" charset="0"/>
                <a:cs typeface="Times New Roman" panose="02020603050405020304" pitchFamily="18" charset="0"/>
              </a:rPr>
              <a:t>Fair competition and “safeguards”. </a:t>
            </a:r>
            <a:r>
              <a:rPr lang="en-US" dirty="0" smtClean="0">
                <a:latin typeface="Times New Roman" panose="02020603050405020304" pitchFamily="18" charset="0"/>
                <a:ea typeface="Calibri" panose="020F0502020204030204" pitchFamily="34" charset="0"/>
                <a:cs typeface="Times New Roman" panose="02020603050405020304" pitchFamily="18" charset="0"/>
              </a:rPr>
              <a:t>These </a:t>
            </a:r>
            <a:r>
              <a:rPr lang="en-US" dirty="0">
                <a:latin typeface="Times New Roman" panose="02020603050405020304" pitchFamily="18" charset="0"/>
                <a:ea typeface="Calibri" panose="020F0502020204030204" pitchFamily="34" charset="0"/>
                <a:cs typeface="Times New Roman" panose="02020603050405020304" pitchFamily="18" charset="0"/>
              </a:rPr>
              <a:t>provisions promote fair competition among designated airlines and establish certain “red lines” such as government subsidies, excessive capacity, and </a:t>
            </a:r>
            <a:r>
              <a:rPr lang="en-US" dirty="0" smtClean="0">
                <a:latin typeface="Times New Roman" panose="02020603050405020304" pitchFamily="18" charset="0"/>
                <a:ea typeface="Calibri" panose="020F0502020204030204" pitchFamily="34" charset="0"/>
                <a:cs typeface="Times New Roman" panose="02020603050405020304" pitchFamily="18" charset="0"/>
              </a:rPr>
              <a:t>behavior </a:t>
            </a:r>
            <a:r>
              <a:rPr lang="en-US" dirty="0">
                <a:latin typeface="Times New Roman" panose="02020603050405020304" pitchFamily="18" charset="0"/>
                <a:ea typeface="Calibri" panose="020F0502020204030204" pitchFamily="34" charset="0"/>
                <a:cs typeface="Times New Roman" panose="02020603050405020304" pitchFamily="18" charset="0"/>
              </a:rPr>
              <a:t>indicating an abuse of dominant </a:t>
            </a:r>
            <a:r>
              <a:rPr lang="en-US" dirty="0" smtClean="0">
                <a:latin typeface="Times New Roman" panose="02020603050405020304" pitchFamily="18" charset="0"/>
                <a:ea typeface="Calibri" panose="020F0502020204030204" pitchFamily="34" charset="0"/>
                <a:cs typeface="Times New Roman" panose="02020603050405020304" pitchFamily="18" charset="0"/>
              </a:rPr>
              <a:t>position “that may be regarded as possible unfair competitive practices which may merit closer examination” .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Where concerns arise relating to a perceived violation of the safeguards, the parties are expected to consult among themselves with a view to resolving the </a:t>
            </a:r>
            <a:r>
              <a:rPr lang="en-US" dirty="0" smtClean="0">
                <a:latin typeface="Times New Roman" panose="02020603050405020304" pitchFamily="18" charset="0"/>
                <a:ea typeface="Calibri" panose="020F0502020204030204" pitchFamily="34" charset="0"/>
                <a:cs typeface="Times New Roman" panose="02020603050405020304" pitchFamily="18" charset="0"/>
              </a:rPr>
              <a:t>concerns. </a:t>
            </a:r>
            <a:r>
              <a:rPr lang="en-US" dirty="0">
                <a:latin typeface="Times New Roman" panose="02020603050405020304" pitchFamily="18" charset="0"/>
                <a:ea typeface="Calibri" panose="020F0502020204030204" pitchFamily="34" charset="0"/>
                <a:cs typeface="Times New Roman" panose="02020603050405020304" pitchFamily="18" charset="0"/>
              </a:rPr>
              <a:t>These provisions tend to be among the most difficult to enforce as the interpretation of what constitutes “abuse” for example may have differing interpretations in differing jurisdictions.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4005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lstStyle/>
          <a:p>
            <a:r>
              <a:rPr lang="en-US" dirty="0" smtClean="0"/>
              <a:t>Definition </a:t>
            </a:r>
          </a:p>
          <a:p>
            <a:endParaRPr lang="en-US" dirty="0"/>
          </a:p>
          <a:p>
            <a:r>
              <a:rPr lang="en-US" dirty="0" smtClean="0"/>
              <a:t>Background</a:t>
            </a:r>
          </a:p>
          <a:p>
            <a:endParaRPr lang="en-US" dirty="0"/>
          </a:p>
          <a:p>
            <a:r>
              <a:rPr lang="en-US" dirty="0" smtClean="0"/>
              <a:t>The ASA Process</a:t>
            </a:r>
          </a:p>
          <a:p>
            <a:endParaRPr lang="en-US" dirty="0"/>
          </a:p>
          <a:p>
            <a:r>
              <a:rPr lang="en-US" dirty="0" smtClean="0"/>
              <a:t>Main Provisions of ASAs</a:t>
            </a:r>
          </a:p>
          <a:p>
            <a:endParaRPr lang="en-US" dirty="0"/>
          </a:p>
          <a:p>
            <a:r>
              <a:rPr lang="en-US" dirty="0" smtClean="0"/>
              <a:t>Conclusion </a:t>
            </a:r>
            <a:endParaRPr lang="en-US" dirty="0"/>
          </a:p>
        </p:txBody>
      </p:sp>
    </p:spTree>
    <p:extLst>
      <p:ext uri="{BB962C8B-B14F-4D97-AF65-F5344CB8AC3E}">
        <p14:creationId xmlns:p14="http://schemas.microsoft.com/office/powerpoint/2010/main" val="20315298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715565"/>
            <a:ext cx="6096000" cy="5426870"/>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Commercial Affairs</a:t>
            </a:r>
            <a:endParaRPr lang="en-US" sz="1400" b="1" i="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Commercial matters covered in ASAs include:</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Customs – exemption from import restrictions, customs duties </a:t>
            </a:r>
            <a:r>
              <a:rPr lang="en-US" dirty="0" err="1">
                <a:latin typeface="Times New Roman" panose="02020603050405020304" pitchFamily="18" charset="0"/>
                <a:ea typeface="Calibri" panose="020F0502020204030204" pitchFamily="34" charset="0"/>
                <a:cs typeface="Times New Roman" panose="02020603050405020304" pitchFamily="18" charset="0"/>
              </a:rPr>
              <a:t>etc</a:t>
            </a:r>
            <a:r>
              <a:rPr lang="en-US" dirty="0">
                <a:latin typeface="Times New Roman" panose="02020603050405020304" pitchFamily="18" charset="0"/>
                <a:ea typeface="Calibri" panose="020F0502020204030204" pitchFamily="34" charset="0"/>
                <a:cs typeface="Times New Roman" panose="02020603050405020304" pitchFamily="18" charset="0"/>
              </a:rPr>
              <a:t> for technical supplies, spare parts </a:t>
            </a:r>
            <a:r>
              <a:rPr lang="en-US" dirty="0" err="1">
                <a:latin typeface="Times New Roman" panose="02020603050405020304" pitchFamily="18" charset="0"/>
                <a:ea typeface="Calibri" panose="020F0502020204030204" pitchFamily="34" charset="0"/>
                <a:cs typeface="Times New Roman" panose="02020603050405020304" pitchFamily="18" charset="0"/>
              </a:rPr>
              <a:t>etc</a:t>
            </a:r>
            <a:r>
              <a:rPr lang="en-US" dirty="0">
                <a:latin typeface="Times New Roman" panose="02020603050405020304" pitchFamily="18" charset="0"/>
                <a:ea typeface="Calibri" panose="020F0502020204030204" pitchFamily="34" charset="0"/>
                <a:cs typeface="Times New Roman" panose="02020603050405020304" pitchFamily="18" charset="0"/>
              </a:rPr>
              <a:t> as well as ticket stock and related items.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Approval of local sale and marketing activities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Code-sharing and airline cooperation – this permits airlines to offer code share and other cooperative activities with other airlines provided that the carrying airline has authority to do so and meets technical safety and operational requirements.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Currency conversion – airlines are granted permission to exchange currency at prevailing rates and to remit to their country, on demand, local revenues in excess of sums disbursed locally.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Right of airlines to bring in managerial and technical staff for operation of the services.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42307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901018"/>
            <a:ext cx="6096000" cy="3516988"/>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Capacity</a:t>
            </a:r>
            <a:r>
              <a:rPr lang="en-US" dirty="0">
                <a:latin typeface="Times New Roman" panose="02020603050405020304" pitchFamily="18" charset="0"/>
                <a:ea typeface="Calibri" panose="020F0502020204030204" pitchFamily="34" charset="0"/>
                <a:cs typeface="Times New Roman" panose="02020603050405020304" pitchFamily="18" charset="0"/>
              </a:rPr>
              <a:t> – ICAO defines capacity as “the amount of services provided under the agreement, usually measured in the number of flights (frequencies), or seats or tons of cargo offered in a market (city-pair or country-to- country) or on a route during a specific period”.</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This remains one of the most important components of any air services agreement as it indicates the amount of service that the parties to the agreement are allowed to offer into the market. It may be unlimited or restricted to a certain level</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pP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9489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308291"/>
            <a:ext cx="6096000" cy="4160947"/>
          </a:xfrm>
          <a:prstGeom prst="rect">
            <a:avLst/>
          </a:prstGeom>
        </p:spPr>
        <p:txBody>
          <a:bodyPr>
            <a:spAutoFit/>
          </a:bodyPr>
          <a:lstStyle/>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Capacity provisions are closely related to the particularities of the aviation relationships and markets being developed. Tourism dependent countries for example will generally have liberal capacity provisions that encourage as much capacity as possible. Countries with national airlines but which are not as dependent on tourism may have more restrictive capacity provisions in order to protect their airlines. Countries with strong airlines and tourism industries such as the USA and UK are generally supportive of open capacity agreements.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In all cases, regulators are dependent on fair competition provisions, national competition laws and safeguard type provisions to guard against unintended dominance or abuse of capacity provisions.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73326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604655"/>
            <a:ext cx="6096000" cy="3648691"/>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Tariffs/Prices</a:t>
            </a:r>
            <a:r>
              <a:rPr lang="en-US" dirty="0">
                <a:latin typeface="Times New Roman" panose="02020603050405020304" pitchFamily="18" charset="0"/>
                <a:ea typeface="Calibri" panose="020F0502020204030204" pitchFamily="34" charset="0"/>
                <a:cs typeface="Times New Roman" panose="02020603050405020304" pitchFamily="18" charset="0"/>
              </a:rPr>
              <a:t> – The provisions relating to pricing of the international airline services being offered under the agreement are also crucially important elements of the air service agreement. The degree of freedom which airlines have in setting their prices varies. The options range from both countries having to agree on the </a:t>
            </a:r>
            <a:r>
              <a:rPr lang="en-US" dirty="0" smtClean="0">
                <a:latin typeface="Times New Roman" panose="02020603050405020304" pitchFamily="18" charset="0"/>
                <a:ea typeface="Calibri" panose="020F0502020204030204" pitchFamily="34" charset="0"/>
                <a:cs typeface="Times New Roman" panose="02020603050405020304" pitchFamily="18" charset="0"/>
              </a:rPr>
              <a:t>fares, </a:t>
            </a:r>
            <a:r>
              <a:rPr lang="en-US" dirty="0">
                <a:latin typeface="Times New Roman" panose="02020603050405020304" pitchFamily="18" charset="0"/>
                <a:ea typeface="Calibri" panose="020F0502020204030204" pitchFamily="34" charset="0"/>
                <a:cs typeface="Times New Roman" panose="02020603050405020304" pitchFamily="18" charset="0"/>
              </a:rPr>
              <a:t>to the situation with the airline not having to file or receive approval for the prices it charges.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The modern trend is towards providing airlines with the freedom to establish their own prices while using national competition laws, as well as fair competition and safeguards provisions, to regulate prices being offered by the airlines.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31370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197381"/>
            <a:ext cx="6096000" cy="2463238"/>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Ground handling</a:t>
            </a:r>
            <a:r>
              <a:rPr lang="en-US" dirty="0">
                <a:latin typeface="Times New Roman" panose="02020603050405020304" pitchFamily="18" charset="0"/>
                <a:ea typeface="Calibri" panose="020F0502020204030204" pitchFamily="34" charset="0"/>
                <a:cs typeface="Times New Roman" panose="02020603050405020304" pitchFamily="18" charset="0"/>
              </a:rPr>
              <a:t> – the success of an airline’s operation can be directly affected by the quality of the ground handling services it provides and/or receives. The liberalized provisions in most agreements allow a designated airline to perform its own ground handling or to choose from among competing service providers. Where spatial or other considerations impact the amount of service providers, designated airlines are required to be treated in a non-discriminatory manner.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99774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752836"/>
            <a:ext cx="6096000" cy="4834144"/>
          </a:xfrm>
          <a:prstGeom prst="rect">
            <a:avLst/>
          </a:prstGeom>
        </p:spPr>
        <p:txBody>
          <a:bodyPr>
            <a:spAutoFit/>
          </a:bodyPr>
          <a:lstStyle/>
          <a:p>
            <a:pPr algn="just">
              <a:lnSpc>
                <a:spcPct val="107000"/>
              </a:lnSpc>
            </a:pPr>
            <a:r>
              <a:rPr lang="en-US" b="1" i="1" dirty="0" smtClean="0">
                <a:latin typeface="Times New Roman" panose="02020603050405020304" pitchFamily="18" charset="0"/>
                <a:ea typeface="Calibri" panose="020F0502020204030204" pitchFamily="34" charset="0"/>
                <a:cs typeface="Times New Roman" panose="02020603050405020304" pitchFamily="18" charset="0"/>
              </a:rPr>
              <a:t>“New Areas”</a:t>
            </a:r>
          </a:p>
          <a:p>
            <a:pPr algn="just">
              <a:lnSpc>
                <a:spcPct val="107000"/>
              </a:lnSpc>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dirty="0" smtClean="0">
                <a:latin typeface="Times New Roman" panose="02020603050405020304" pitchFamily="18" charset="0"/>
                <a:ea typeface="Calibri" panose="020F0502020204030204" pitchFamily="34" charset="0"/>
                <a:cs typeface="Times New Roman" panose="02020603050405020304" pitchFamily="18" charset="0"/>
              </a:rPr>
              <a:t>Reflecting </a:t>
            </a:r>
            <a:r>
              <a:rPr lang="en-US" dirty="0">
                <a:latin typeface="Times New Roman" panose="02020603050405020304" pitchFamily="18" charset="0"/>
                <a:ea typeface="Calibri" panose="020F0502020204030204" pitchFamily="34" charset="0"/>
                <a:cs typeface="Times New Roman" panose="02020603050405020304" pitchFamily="18" charset="0"/>
              </a:rPr>
              <a:t>the constantly evolving nature of </a:t>
            </a:r>
            <a:r>
              <a:rPr lang="en-US" dirty="0" smtClean="0">
                <a:latin typeface="Times New Roman" panose="02020603050405020304" pitchFamily="18" charset="0"/>
                <a:ea typeface="Calibri" panose="020F0502020204030204" pitchFamily="34" charset="0"/>
                <a:cs typeface="Times New Roman" panose="02020603050405020304" pitchFamily="18" charset="0"/>
              </a:rPr>
              <a:t>international air transportation, </a:t>
            </a:r>
            <a:r>
              <a:rPr lang="en-US" dirty="0">
                <a:latin typeface="Times New Roman" panose="02020603050405020304" pitchFamily="18" charset="0"/>
                <a:ea typeface="Calibri" panose="020F0502020204030204" pitchFamily="34" charset="0"/>
                <a:cs typeface="Times New Roman" panose="02020603050405020304" pitchFamily="18" charset="0"/>
              </a:rPr>
              <a:t>new </a:t>
            </a:r>
            <a:r>
              <a:rPr lang="en-US" dirty="0" smtClean="0">
                <a:latin typeface="Times New Roman" panose="02020603050405020304" pitchFamily="18" charset="0"/>
                <a:ea typeface="Calibri" panose="020F0502020204030204" pitchFamily="34" charset="0"/>
                <a:cs typeface="Times New Roman" panose="02020603050405020304" pitchFamily="18" charset="0"/>
              </a:rPr>
              <a:t>areas for ASAs emerge </a:t>
            </a:r>
            <a:r>
              <a:rPr lang="en-US" dirty="0">
                <a:latin typeface="Times New Roman" panose="02020603050405020304" pitchFamily="18" charset="0"/>
                <a:ea typeface="Calibri" panose="020F0502020204030204" pitchFamily="34" charset="0"/>
                <a:cs typeface="Times New Roman" panose="02020603050405020304" pitchFamily="18" charset="0"/>
              </a:rPr>
              <a:t>from time to time. Two significant ones are: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Inadmissible and undocumented passengers and deportees, and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environmental protection. </a:t>
            </a:r>
            <a:endParaRPr lang="en-US"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dirty="0" smtClean="0">
                <a:latin typeface="Times New Roman" panose="02020603050405020304" pitchFamily="18" charset="0"/>
                <a:ea typeface="Calibri" panose="020F0502020204030204" pitchFamily="34" charset="0"/>
                <a:cs typeface="Times New Roman" panose="02020603050405020304" pitchFamily="18" charset="0"/>
              </a:rPr>
              <a:t>ASA </a:t>
            </a:r>
            <a:r>
              <a:rPr lang="en-US" dirty="0">
                <a:latin typeface="Times New Roman" panose="02020603050405020304" pitchFamily="18" charset="0"/>
                <a:ea typeface="Calibri" panose="020F0502020204030204" pitchFamily="34" charset="0"/>
                <a:cs typeface="Times New Roman" panose="02020603050405020304" pitchFamily="18" charset="0"/>
              </a:rPr>
              <a:t>provisions </a:t>
            </a:r>
            <a:r>
              <a:rPr lang="en-US" dirty="0" smtClean="0">
                <a:latin typeface="Times New Roman" panose="02020603050405020304" pitchFamily="18" charset="0"/>
                <a:ea typeface="Calibri" panose="020F0502020204030204" pitchFamily="34" charset="0"/>
                <a:cs typeface="Times New Roman" panose="02020603050405020304" pitchFamily="18" charset="0"/>
              </a:rPr>
              <a:t>emphasize general adherence </a:t>
            </a:r>
            <a:r>
              <a:rPr lang="en-US" dirty="0">
                <a:latin typeface="Times New Roman" panose="02020603050405020304" pitchFamily="18" charset="0"/>
                <a:ea typeface="Calibri" panose="020F0502020204030204" pitchFamily="34" charset="0"/>
                <a:cs typeface="Times New Roman" panose="02020603050405020304" pitchFamily="18" charset="0"/>
              </a:rPr>
              <a:t>to ICAO annexes and </a:t>
            </a:r>
            <a:r>
              <a:rPr lang="en-US" dirty="0" smtClean="0">
                <a:latin typeface="Times New Roman" panose="02020603050405020304" pitchFamily="18" charset="0"/>
                <a:ea typeface="Calibri" panose="020F0502020204030204" pitchFamily="34" charset="0"/>
                <a:cs typeface="Times New Roman" panose="02020603050405020304" pitchFamily="18" charset="0"/>
              </a:rPr>
              <a:t>guidance material.</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07000"/>
              </a:lnSpc>
              <a:spcBef>
                <a:spcPts val="0"/>
              </a:spcBef>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At the other end, some previously utilized provisions such as </a:t>
            </a:r>
            <a:r>
              <a:rPr lang="en-US" dirty="0" smtClean="0">
                <a:latin typeface="Times New Roman" panose="02020603050405020304" pitchFamily="18" charset="0"/>
                <a:ea typeface="Calibri" panose="020F0502020204030204" pitchFamily="34" charset="0"/>
                <a:cs typeface="Times New Roman" panose="02020603050405020304" pitchFamily="18" charset="0"/>
              </a:rPr>
              <a:t>prohibition of </a:t>
            </a:r>
            <a:r>
              <a:rPr lang="en-US" dirty="0">
                <a:latin typeface="Times New Roman" panose="02020603050405020304" pitchFamily="18" charset="0"/>
                <a:ea typeface="Calibri" panose="020F0502020204030204" pitchFamily="34" charset="0"/>
                <a:cs typeface="Times New Roman" panose="02020603050405020304" pitchFamily="18" charset="0"/>
              </a:rPr>
              <a:t>smoking on aircraft and </a:t>
            </a:r>
            <a:r>
              <a:rPr lang="en-US" dirty="0" smtClean="0">
                <a:latin typeface="Times New Roman" panose="02020603050405020304" pitchFamily="18" charset="0"/>
                <a:ea typeface="Calibri" panose="020F0502020204030204" pitchFamily="34" charset="0"/>
                <a:cs typeface="Times New Roman" panose="02020603050405020304" pitchFamily="18" charset="0"/>
              </a:rPr>
              <a:t>provisions regulating computer </a:t>
            </a:r>
            <a:r>
              <a:rPr lang="en-US" dirty="0">
                <a:latin typeface="Times New Roman" panose="02020603050405020304" pitchFamily="18" charset="0"/>
                <a:ea typeface="Calibri" panose="020F0502020204030204" pitchFamily="34" charset="0"/>
                <a:cs typeface="Times New Roman" panose="02020603050405020304" pitchFamily="18" charset="0"/>
              </a:rPr>
              <a:t>reservations systems are no longer commonly found in ASAs.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76583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604655"/>
            <a:ext cx="6096000" cy="4537781"/>
          </a:xfrm>
          <a:prstGeom prst="rect">
            <a:avLst/>
          </a:prstGeom>
        </p:spPr>
        <p:txBody>
          <a:bodyPr>
            <a:spAutoFit/>
          </a:bodyPr>
          <a:lstStyle/>
          <a:p>
            <a:pPr algn="just">
              <a:lnSpc>
                <a:spcPct val="107000"/>
              </a:lnSpc>
            </a:pPr>
            <a:r>
              <a:rPr lang="en-US" b="1" i="1" dirty="0" smtClean="0">
                <a:latin typeface="Times New Roman" panose="02020603050405020304" pitchFamily="18" charset="0"/>
                <a:cs typeface="Times New Roman" panose="02020603050405020304" pitchFamily="18" charset="0"/>
              </a:rPr>
              <a:t>Statistics </a:t>
            </a:r>
            <a:r>
              <a:rPr lang="en-US" dirty="0" smtClean="0">
                <a:latin typeface="Times New Roman" panose="02020603050405020304" pitchFamily="18" charset="0"/>
                <a:cs typeface="Times New Roman" panose="02020603050405020304" pitchFamily="18" charset="0"/>
              </a:rPr>
              <a:t>– States agree to the exchange of operational statistics where requested by the other party. </a:t>
            </a:r>
          </a:p>
          <a:p>
            <a:pPr algn="just">
              <a:lnSpc>
                <a:spcPct val="107000"/>
              </a:lnSpc>
            </a:pPr>
            <a:endParaRPr lang="en-US" b="1"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b="1" i="1" dirty="0" smtClean="0">
                <a:latin typeface="Times New Roman" panose="02020603050405020304" pitchFamily="18" charset="0"/>
                <a:ea typeface="Calibri" panose="020F0502020204030204" pitchFamily="34" charset="0"/>
                <a:cs typeface="Times New Roman" panose="02020603050405020304" pitchFamily="18" charset="0"/>
              </a:rPr>
              <a:t>Route </a:t>
            </a:r>
            <a:r>
              <a:rPr lang="en-US" b="1" i="1" dirty="0">
                <a:latin typeface="Times New Roman" panose="02020603050405020304" pitchFamily="18" charset="0"/>
                <a:ea typeface="Calibri" panose="020F0502020204030204" pitchFamily="34" charset="0"/>
                <a:cs typeface="Times New Roman" panose="02020603050405020304" pitchFamily="18" charset="0"/>
              </a:rPr>
              <a:t>schedules</a:t>
            </a:r>
            <a:r>
              <a:rPr lang="en-US" dirty="0">
                <a:latin typeface="Times New Roman" panose="02020603050405020304" pitchFamily="18" charset="0"/>
                <a:ea typeface="Calibri" panose="020F0502020204030204" pitchFamily="34" charset="0"/>
                <a:cs typeface="Times New Roman" panose="02020603050405020304" pitchFamily="18" charset="0"/>
              </a:rPr>
              <a:t> – These often appear as annexes to the agreements and indicate the routes that the designated airlines of the parties to the agreement can operate. In some instances, these are detailed indicating the specific points (city or airport) that have been authorized for services while in other cases the agreements refer more generally to unspecified “points” within the parties as well as to unspecified points behind and points beyond. The details of the text will reflect the particulars of the negotiations and be specific to each situation.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smtClean="0">
                <a:latin typeface="Times New Roman" panose="02020603050405020304" pitchFamily="18" charset="0"/>
                <a:ea typeface="Calibri" panose="020F0502020204030204" pitchFamily="34" charset="0"/>
                <a:cs typeface="Times New Roman" panose="02020603050405020304" pitchFamily="18" charset="0"/>
              </a:rPr>
              <a:t>The specific rights enjoyed are captured in the Freedoms of the Air.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326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049199"/>
            <a:ext cx="6096000" cy="2990114"/>
          </a:xfrm>
          <a:prstGeom prst="rect">
            <a:avLst/>
          </a:prstGeom>
        </p:spPr>
        <p:txBody>
          <a:bodyPr>
            <a:spAutoFit/>
          </a:bodyPr>
          <a:lstStyle/>
          <a:p>
            <a:pPr algn="just">
              <a:lnSpc>
                <a:spcPct val="107000"/>
              </a:lnSpc>
            </a:pPr>
            <a:r>
              <a:rPr lang="en-US" b="1" i="1" dirty="0">
                <a:latin typeface="Times New Roman" panose="02020603050405020304" pitchFamily="18" charset="0"/>
                <a:ea typeface="Calibri" panose="020F0502020204030204" pitchFamily="34" charset="0"/>
                <a:cs typeface="Times New Roman" panose="02020603050405020304" pitchFamily="18" charset="0"/>
              </a:rPr>
              <a:t>“Terminal provisions</a:t>
            </a:r>
            <a:r>
              <a:rPr lang="en-US" dirty="0">
                <a:latin typeface="Times New Roman" panose="02020603050405020304" pitchFamily="18" charset="0"/>
                <a:ea typeface="Calibri" panose="020F0502020204030204" pitchFamily="34" charset="0"/>
                <a:cs typeface="Times New Roman" panose="02020603050405020304" pitchFamily="18" charset="0"/>
              </a:rPr>
              <a:t>” – so-called terminal provisions generally consist of provisions found in other types of international agreements. These include provisions for dispute settlement, amendment of the agreement, and entry into force</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A unique provision of air services agreements is that they should be registered with ICAO as per Articles 81 and 83 of the Chicago Convention, intended to encourage transparency in international aviation. In practice many agreements and amendments are not registered with ICAO.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6006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Freedoms of the Air </a:t>
            </a:r>
            <a:endParaRPr kumimoji="0" lang="en-US" altLang="en-US"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diagram of the nine freedoms, with blue circles indicating the operating airline's domestic market and red or yellow circles indicating foreign markets. </a:t>
            </a:r>
            <a:r>
              <a:rPr kumimoji="0" lang="en-US" altLang="en-US"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(source: Wikipedia)</a:t>
            </a:r>
            <a:endParaRPr kumimoji="0" lang="en-US" altLang="en-US"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1025" name="Picture 1" descr="https://upload.wikimedia.org/wikipedia/commons/thumb/a/a5/Freedoms_of_the_Air_Diagram.png/250px-Freedoms_of_the_Air_Diagram.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8227" y="638115"/>
            <a:ext cx="6900420" cy="6245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5729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715565"/>
            <a:ext cx="6096000" cy="5426870"/>
          </a:xfrm>
          <a:prstGeom prst="rect">
            <a:avLst/>
          </a:prstGeom>
        </p:spPr>
        <p:txBody>
          <a:bodyPr>
            <a:spAutoFit/>
          </a:bodyPr>
          <a:lstStyle/>
          <a:p>
            <a:pPr algn="just">
              <a:lnSpc>
                <a:spcPct val="107000"/>
              </a:lnSpc>
            </a:pPr>
            <a:r>
              <a:rPr lang="en-US" b="1" dirty="0" smtClean="0">
                <a:latin typeface="Times New Roman" panose="02020603050405020304" pitchFamily="18" charset="0"/>
                <a:ea typeface="Calibri" panose="020F0502020204030204" pitchFamily="34" charset="0"/>
                <a:cs typeface="Times New Roman" panose="02020603050405020304" pitchFamily="18" charset="0"/>
              </a:rPr>
              <a:t>CONCLUSION </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ASAs represent agreements between States on the commercial rights which States extend to each other to operate international air services, almost universally on a reciprocal basis.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Underlying principles are based on the provisions of the 1944 Chicago Convention and the related ICAO annexes, Standards and Recommended Practices (SARPs) and guidance material.</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While following similar formats and utilizing similar principles, it is important to recognize that each ASA, as an agreement between particular States, has its own dynamic and set of interests to be advanced and/or protected.</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Most current ASAs adopt liberalized frameworks that aim to provide commercial and operational freedoms to airlines while adhering to international (ICAO) safety and security standards.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27332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95134" y="2641926"/>
            <a:ext cx="6096000" cy="1958485"/>
          </a:xfrm>
          <a:prstGeom prst="rect">
            <a:avLst/>
          </a:prstGeom>
        </p:spPr>
        <p:txBody>
          <a:bodyPr>
            <a:spAutoFit/>
          </a:bodyPr>
          <a:lstStyle/>
          <a:p>
            <a:pPr algn="just">
              <a:lnSpc>
                <a:spcPct val="107000"/>
              </a:lnSpc>
              <a:spcAft>
                <a:spcPts val="80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DEFINITION</a:t>
            </a:r>
          </a:p>
          <a:p>
            <a:pPr algn="just">
              <a:lnSpc>
                <a:spcPct val="107000"/>
              </a:lnSpc>
              <a:spcAft>
                <a:spcPts val="800"/>
              </a:spcAft>
            </a:pPr>
            <a:r>
              <a:rPr lang="en-US" dirty="0" smtClean="0">
                <a:latin typeface="Times New Roman" panose="02020603050405020304" pitchFamily="18" charset="0"/>
                <a:ea typeface="Calibri" panose="020F0502020204030204" pitchFamily="34" charset="0"/>
                <a:cs typeface="Times New Roman" panose="02020603050405020304" pitchFamily="18" charset="0"/>
              </a:rPr>
              <a:t>“Bilateral </a:t>
            </a:r>
            <a:r>
              <a:rPr lang="en-US" dirty="0">
                <a:latin typeface="Times New Roman" panose="02020603050405020304" pitchFamily="18" charset="0"/>
                <a:ea typeface="Calibri" panose="020F0502020204030204" pitchFamily="34" charset="0"/>
                <a:cs typeface="Times New Roman" panose="02020603050405020304" pitchFamily="18" charset="0"/>
              </a:rPr>
              <a:t>air transport agreements are international trade agreements in which the governmental aviation authorities of two nations establish a regulatory mechanism for the performance of commercial air services between their respective territories and, in many cases, beyond.” Dempsey (2008)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28289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06939" y="3234652"/>
            <a:ext cx="2978123" cy="374077"/>
          </a:xfrm>
          <a:prstGeom prst="rect">
            <a:avLst/>
          </a:prstGeom>
        </p:spPr>
        <p:txBody>
          <a:bodyPr wrap="none">
            <a:spAutoFit/>
          </a:bodyPr>
          <a:lstStyle/>
          <a:p>
            <a:pPr marL="914400" marR="0" indent="457200" algn="just">
              <a:lnSpc>
                <a:spcPct val="107000"/>
              </a:lnSpc>
              <a:spcBef>
                <a:spcPts val="0"/>
              </a:spcBef>
              <a:spcAft>
                <a:spcPts val="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THANK YOU</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936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858040"/>
            <a:ext cx="6096000" cy="5141920"/>
          </a:xfrm>
          <a:prstGeom prst="rect">
            <a:avLst/>
          </a:prstGeom>
        </p:spPr>
        <p:txBody>
          <a:bodyPr>
            <a:spAutoFit/>
          </a:bodyPr>
          <a:lstStyle/>
          <a:p>
            <a:pPr algn="just">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BACKGROUND</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In 1944 the United States of America convened a series of diplomatic conferences that would culminate in the signing of the Convention on International Air Transportation more commonly known as the Chicago Convention. The conference was convened at a time when WW2 was still being waged but with a clear indication of its imminent end.</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While the conference was able to establish a framework for the technical regulation of international air transport in areas such as licensing and navigation, no agreement could be reached on a global multilateral exchange of route rights among the parties to the Convention.</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result of this is that the exchange of route rights for international civil aviation are governed by bilateral, and in some cases </a:t>
            </a:r>
            <a:r>
              <a:rPr lang="en-US" dirty="0" smtClean="0">
                <a:latin typeface="Times New Roman" panose="02020603050405020304" pitchFamily="18" charset="0"/>
                <a:ea typeface="Calibri" panose="020F0502020204030204" pitchFamily="34" charset="0"/>
                <a:cs typeface="Times New Roman" panose="02020603050405020304" pitchFamily="18" charset="0"/>
              </a:rPr>
              <a:t>multilateral </a:t>
            </a:r>
            <a:r>
              <a:rPr lang="en-US" dirty="0">
                <a:latin typeface="Times New Roman" panose="02020603050405020304" pitchFamily="18" charset="0"/>
                <a:ea typeface="Calibri" panose="020F0502020204030204" pitchFamily="34" charset="0"/>
                <a:cs typeface="Times New Roman" panose="02020603050405020304" pitchFamily="18" charset="0"/>
              </a:rPr>
              <a:t>arrangements negotiated directly between States.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9805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997903"/>
            <a:ext cx="6096000" cy="2862194"/>
          </a:xfrm>
          <a:prstGeom prst="rect">
            <a:avLst/>
          </a:prstGeom>
        </p:spPr>
        <p:txBody>
          <a:bodyPr>
            <a:spAutoFit/>
          </a:bodyPr>
          <a:lstStyle/>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Following WW2 the US emerged as the dominant commercial air power and proposed a regime where airlines would determine capacity and frequencies on international routes.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UK and other States with considerably smaller and weaker airline fleets favored a regime based on an agreed equality of capacity on both sides. The Bermuda agreement of 1946 reflected this position where both sides carefully “measured” the commercial rights granted and where these were apportioned in a highly regulated context.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0126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49722"/>
            <a:ext cx="6096000" cy="3751283"/>
          </a:xfrm>
          <a:prstGeom prst="rect">
            <a:avLst/>
          </a:prstGeom>
        </p:spPr>
        <p:txBody>
          <a:bodyPr>
            <a:spAutoFit/>
          </a:bodyPr>
          <a:lstStyle/>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During the 1970s the US began its process of liberalization of air transport. This spurred similar efforts in other States and was reflected in the 1977 Bermuda 2 agreement between the US and UK </a:t>
            </a:r>
            <a:r>
              <a:rPr lang="en-US" dirty="0" smtClean="0">
                <a:latin typeface="Times New Roman" panose="02020603050405020304" pitchFamily="18" charset="0"/>
                <a:ea typeface="Calibri" panose="020F0502020204030204" pitchFamily="34" charset="0"/>
                <a:cs typeface="Times New Roman" panose="02020603050405020304" pitchFamily="18" charset="0"/>
              </a:rPr>
              <a:t>which, </a:t>
            </a:r>
            <a:r>
              <a:rPr lang="en-US" dirty="0">
                <a:latin typeface="Times New Roman" panose="02020603050405020304" pitchFamily="18" charset="0"/>
                <a:ea typeface="Calibri" panose="020F0502020204030204" pitchFamily="34" charset="0"/>
                <a:cs typeface="Times New Roman" panose="02020603050405020304" pitchFamily="18" charset="0"/>
              </a:rPr>
              <a:t>while still </a:t>
            </a:r>
            <a:r>
              <a:rPr lang="en-US" dirty="0" smtClean="0">
                <a:latin typeface="Times New Roman" panose="02020603050405020304" pitchFamily="18" charset="0"/>
                <a:ea typeface="Calibri" panose="020F0502020204030204" pitchFamily="34" charset="0"/>
                <a:cs typeface="Times New Roman" panose="02020603050405020304" pitchFamily="18" charset="0"/>
              </a:rPr>
              <a:t>restrictive, </a:t>
            </a:r>
            <a:r>
              <a:rPr lang="en-US" dirty="0">
                <a:latin typeface="Times New Roman" panose="02020603050405020304" pitchFamily="18" charset="0"/>
                <a:ea typeface="Calibri" panose="020F0502020204030204" pitchFamily="34" charset="0"/>
                <a:cs typeface="Times New Roman" panose="02020603050405020304" pitchFamily="18" charset="0"/>
              </a:rPr>
              <a:t>saw a more liberal allocation of route </a:t>
            </a:r>
            <a:r>
              <a:rPr lang="en-US" dirty="0" smtClean="0">
                <a:latin typeface="Times New Roman" panose="02020603050405020304" pitchFamily="18" charset="0"/>
                <a:ea typeface="Calibri" panose="020F0502020204030204" pitchFamily="34" charset="0"/>
                <a:cs typeface="Times New Roman" panose="02020603050405020304" pitchFamily="18" charset="0"/>
              </a:rPr>
              <a:t>rights, capacity and pricing. With </a:t>
            </a:r>
            <a:r>
              <a:rPr lang="en-US" dirty="0">
                <a:latin typeface="Times New Roman" panose="02020603050405020304" pitchFamily="18" charset="0"/>
                <a:ea typeface="Calibri" panose="020F0502020204030204" pitchFamily="34" charset="0"/>
                <a:cs typeface="Times New Roman" panose="02020603050405020304" pitchFamily="18" charset="0"/>
              </a:rPr>
              <a:t>subsequent </a:t>
            </a:r>
            <a:r>
              <a:rPr lang="en-US" dirty="0" smtClean="0">
                <a:latin typeface="Times New Roman" panose="02020603050405020304" pitchFamily="18" charset="0"/>
                <a:ea typeface="Calibri" panose="020F0502020204030204" pitchFamily="34" charset="0"/>
                <a:cs typeface="Times New Roman" panose="02020603050405020304" pitchFamily="18" charset="0"/>
              </a:rPr>
              <a:t>modifications, Bermuda 2 would </a:t>
            </a:r>
            <a:r>
              <a:rPr lang="en-US" dirty="0">
                <a:latin typeface="Times New Roman" panose="02020603050405020304" pitchFamily="18" charset="0"/>
                <a:ea typeface="Calibri" panose="020F0502020204030204" pitchFamily="34" charset="0"/>
                <a:cs typeface="Times New Roman" panose="02020603050405020304" pitchFamily="18" charset="0"/>
              </a:rPr>
              <a:t>lead to the type of </a:t>
            </a:r>
            <a:r>
              <a:rPr lang="en-US" dirty="0" smtClean="0">
                <a:latin typeface="Times New Roman" panose="02020603050405020304" pitchFamily="18" charset="0"/>
                <a:ea typeface="Calibri" panose="020F0502020204030204" pitchFamily="34" charset="0"/>
                <a:cs typeface="Times New Roman" panose="02020603050405020304" pitchFamily="18" charset="0"/>
              </a:rPr>
              <a:t>liberalized agreements </a:t>
            </a:r>
            <a:r>
              <a:rPr lang="en-US" dirty="0">
                <a:latin typeface="Times New Roman" panose="02020603050405020304" pitchFamily="18" charset="0"/>
                <a:ea typeface="Calibri" panose="020F0502020204030204" pitchFamily="34" charset="0"/>
                <a:cs typeface="Times New Roman" panose="02020603050405020304" pitchFamily="18" charset="0"/>
              </a:rPr>
              <a:t>common today.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(While negotiations have been finalized and an agreement initialed by the two States, air transport relations between the USA and Antigua and Barbuda continues to be guided by the 1977 agreement which </a:t>
            </a:r>
            <a:r>
              <a:rPr lang="en-US" dirty="0" smtClean="0">
                <a:latin typeface="Times New Roman" panose="02020603050405020304" pitchFamily="18" charset="0"/>
                <a:ea typeface="Calibri" panose="020F0502020204030204" pitchFamily="34" charset="0"/>
                <a:cs typeface="Times New Roman" panose="02020603050405020304" pitchFamily="18" charset="0"/>
              </a:rPr>
              <a:t>Antigua and Barbuda </a:t>
            </a:r>
            <a:r>
              <a:rPr lang="en-US" dirty="0">
                <a:latin typeface="Times New Roman" panose="02020603050405020304" pitchFamily="18" charset="0"/>
                <a:ea typeface="Calibri" panose="020F0502020204030204" pitchFamily="34" charset="0"/>
                <a:cs typeface="Times New Roman" panose="02020603050405020304" pitchFamily="18" charset="0"/>
              </a:rPr>
              <a:t>acceded to at independence).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6393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997903"/>
            <a:ext cx="6096000" cy="2269467"/>
          </a:xfrm>
          <a:prstGeom prst="rect">
            <a:avLst/>
          </a:prstGeom>
        </p:spPr>
        <p:txBody>
          <a:bodyPr>
            <a:spAutoFit/>
          </a:bodyPr>
          <a:lstStyle/>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Historically the so-called Bermuda and Bermuda 2 air services agreements between the US and UK have provided the broad template for the content of air services </a:t>
            </a:r>
            <a:r>
              <a:rPr lang="en-US" dirty="0" smtClean="0">
                <a:latin typeface="Times New Roman" panose="02020603050405020304" pitchFamily="18" charset="0"/>
                <a:ea typeface="Calibri" panose="020F0502020204030204" pitchFamily="34" charset="0"/>
                <a:cs typeface="Times New Roman" panose="02020603050405020304" pitchFamily="18" charset="0"/>
              </a:rPr>
              <a:t>agreements.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More recently ICAO has developed a template air services format which provides guidance to States on the format and content of ASAs. The 42</a:t>
            </a:r>
            <a:r>
              <a:rPr lang="en-US" baseline="30000" dirty="0">
                <a:latin typeface="Times New Roman" panose="02020603050405020304" pitchFamily="18" charset="0"/>
                <a:ea typeface="Calibri" panose="020F0502020204030204" pitchFamily="34" charset="0"/>
                <a:cs typeface="Times New Roman" panose="02020603050405020304" pitchFamily="18" charset="0"/>
              </a:rPr>
              <a:t>nd</a:t>
            </a:r>
            <a:r>
              <a:rPr lang="en-US" dirty="0">
                <a:latin typeface="Times New Roman" panose="02020603050405020304" pitchFamily="18" charset="0"/>
                <a:ea typeface="Calibri" panose="020F0502020204030204" pitchFamily="34" charset="0"/>
                <a:cs typeface="Times New Roman" panose="02020603050405020304" pitchFamily="18" charset="0"/>
              </a:rPr>
              <a:t> ICAO Assembly mandated the ICAO </a:t>
            </a:r>
            <a:r>
              <a:rPr lang="en-US" dirty="0" smtClean="0">
                <a:latin typeface="Times New Roman" panose="02020603050405020304" pitchFamily="18" charset="0"/>
                <a:ea typeface="Calibri" panose="020F0502020204030204" pitchFamily="34" charset="0"/>
                <a:cs typeface="Times New Roman" panose="02020603050405020304" pitchFamily="18" charset="0"/>
              </a:rPr>
              <a:t>Council and secretariat </a:t>
            </a:r>
            <a:r>
              <a:rPr lang="en-US" dirty="0">
                <a:latin typeface="Times New Roman" panose="02020603050405020304" pitchFamily="18" charset="0"/>
                <a:ea typeface="Calibri" panose="020F0502020204030204" pitchFamily="34" charset="0"/>
                <a:cs typeface="Times New Roman" panose="02020603050405020304" pitchFamily="18" charset="0"/>
              </a:rPr>
              <a:t>to continue its work in this field.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7253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806744"/>
            <a:ext cx="6096000" cy="5244513"/>
          </a:xfrm>
          <a:prstGeom prst="rect">
            <a:avLst/>
          </a:prstGeom>
        </p:spPr>
        <p:txBody>
          <a:bodyPr>
            <a:spAutoFit/>
          </a:bodyPr>
          <a:lstStyle/>
          <a:p>
            <a:pPr algn="just">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THE ASA PROCESS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process of negotiation leading to an air services agreement between two States generally arise from:</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The establishment or deepening of diplomatic or technical relations between States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The desire to develop and/or facilitate tourism and trade flows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Replacement or upgrading of existing bilateral arrangements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Where no formal aviation agreement exists between States, principles of comity and reciprocity provide the basis for aviation between countries, with the Chicago Convention providing the underlying framework for all international civil aviation.</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In some instances, </a:t>
            </a:r>
            <a:r>
              <a:rPr lang="en-US" dirty="0" smtClean="0">
                <a:latin typeface="Times New Roman" panose="02020603050405020304" pitchFamily="18" charset="0"/>
                <a:ea typeface="Calibri" panose="020F0502020204030204" pitchFamily="34" charset="0"/>
                <a:cs typeface="Times New Roman" panose="02020603050405020304" pitchFamily="18" charset="0"/>
              </a:rPr>
              <a:t>in the absence of an ASA, an </a:t>
            </a:r>
            <a:r>
              <a:rPr lang="en-US" dirty="0">
                <a:latin typeface="Times New Roman" panose="02020603050405020304" pitchFamily="18" charset="0"/>
                <a:ea typeface="Calibri" panose="020F0502020204030204" pitchFamily="34" charset="0"/>
                <a:cs typeface="Times New Roman" panose="02020603050405020304" pitchFamily="18" charset="0"/>
              </a:rPr>
              <a:t>MOU agreed at the technical level </a:t>
            </a:r>
            <a:r>
              <a:rPr lang="en-US" dirty="0" smtClean="0">
                <a:latin typeface="Times New Roman" panose="02020603050405020304" pitchFamily="18" charset="0"/>
                <a:ea typeface="Calibri" panose="020F0502020204030204" pitchFamily="34" charset="0"/>
                <a:cs typeface="Times New Roman" panose="02020603050405020304" pitchFamily="18" charset="0"/>
              </a:rPr>
              <a:t>may </a:t>
            </a:r>
            <a:r>
              <a:rPr lang="en-US" dirty="0">
                <a:latin typeface="Times New Roman" panose="02020603050405020304" pitchFamily="18" charset="0"/>
                <a:ea typeface="Calibri" panose="020F0502020204030204" pitchFamily="34" charset="0"/>
                <a:cs typeface="Times New Roman" panose="02020603050405020304" pitchFamily="18" charset="0"/>
              </a:rPr>
              <a:t>be used to provide some measure of legal certainty for the operation of such air services.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8493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858040"/>
            <a:ext cx="6096000" cy="5540876"/>
          </a:xfrm>
          <a:prstGeom prst="rect">
            <a:avLst/>
          </a:prstGeom>
        </p:spPr>
        <p:txBody>
          <a:bodyPr>
            <a:spAutoFit/>
          </a:bodyPr>
          <a:lstStyle/>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process of negotiations for bilateral or multilateral air services agreement typically begins when one State (or organization of States) proposes an air services agreement with another State (or organization of States). This would normally include a draft agreement or proposed set of guiding principles for consideration by the other State.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Negotiations for air services agreements may occur via in-person discussions or may be conducted virtually or through exchanges of communications at the diplomatic level.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Times New Roman" panose="02020603050405020304" pitchFamily="18" charset="0"/>
                <a:ea typeface="Calibri" panose="020F0502020204030204" pitchFamily="34" charset="0"/>
                <a:cs typeface="Times New Roman" panose="02020603050405020304" pitchFamily="18" charset="0"/>
              </a:rPr>
              <a:t>ICAO </a:t>
            </a:r>
            <a:r>
              <a:rPr lang="en-US" dirty="0">
                <a:latin typeface="Times New Roman" panose="02020603050405020304" pitchFamily="18" charset="0"/>
                <a:ea typeface="Calibri" panose="020F0502020204030204" pitchFamily="34" charset="0"/>
                <a:cs typeface="Times New Roman" panose="02020603050405020304" pitchFamily="18" charset="0"/>
              </a:rPr>
              <a:t>has developed an international in-person and online forum for confidential negotiation of air services agreements i.e. the </a:t>
            </a:r>
            <a:r>
              <a:rPr lang="en-US" dirty="0">
                <a:latin typeface="Times New Roman" panose="02020603050405020304" pitchFamily="18" charset="0"/>
                <a:ea typeface="Times New Roman" panose="02020603050405020304" pitchFamily="18" charset="0"/>
                <a:cs typeface="Times New Roman" panose="02020603050405020304" pitchFamily="18" charset="0"/>
              </a:rPr>
              <a:t>Air Services Negotiation Event series known as ICAN. These are held annually where possible and involve a single venue where States conduct negotiations among themselves on air services.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120922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9341</TotalTime>
  <Words>1659</Words>
  <Application>Microsoft Office PowerPoint</Application>
  <PresentationFormat>Widescreen</PresentationFormat>
  <Paragraphs>138</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Century Gothic</vt:lpstr>
      <vt:lpstr>Symbol</vt:lpstr>
      <vt:lpstr>Times New Roman</vt:lpstr>
      <vt:lpstr>Wingdings 3</vt:lpstr>
      <vt:lpstr>Wisp</vt:lpstr>
      <vt:lpstr>An Introduction to Air Services Agreements</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27</cp:revision>
  <dcterms:created xsi:type="dcterms:W3CDTF">2025-10-27T20:23:27Z</dcterms:created>
  <dcterms:modified xsi:type="dcterms:W3CDTF">2025-11-14T01:52:44Z</dcterms:modified>
</cp:coreProperties>
</file>