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25" r:id="rId5"/>
    <p:sldId id="2716" r:id="rId6"/>
    <p:sldId id="2749" r:id="rId7"/>
    <p:sldId id="2750" r:id="rId8"/>
    <p:sldId id="2727" r:id="rId9"/>
    <p:sldId id="2751" r:id="rId10"/>
    <p:sldId id="2694" r:id="rId11"/>
    <p:sldId id="2695" r:id="rId12"/>
    <p:sldId id="2696" r:id="rId13"/>
    <p:sldId id="2739" r:id="rId14"/>
    <p:sldId id="2748" r:id="rId15"/>
    <p:sldId id="2740" r:id="rId16"/>
    <p:sldId id="2741" r:id="rId17"/>
    <p:sldId id="2742" r:id="rId18"/>
    <p:sldId id="2743" r:id="rId19"/>
    <p:sldId id="2744" r:id="rId20"/>
    <p:sldId id="2745" r:id="rId21"/>
    <p:sldId id="2746" r:id="rId22"/>
    <p:sldId id="27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9F"/>
    <a:srgbClr val="002060"/>
    <a:srgbClr val="C9D71E"/>
    <a:srgbClr val="EBF2FC"/>
    <a:srgbClr val="F4F6FA"/>
    <a:srgbClr val="4472C4"/>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p:scale>
          <a:sx n="92" d="100"/>
          <a:sy n="92" d="100"/>
        </p:scale>
        <p:origin x="60" y="1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4FCE5-FAFC-4581-88DD-91E63B4799CC}" type="datetimeFigureOut">
              <a:rPr lang="es-UY" smtClean="0"/>
              <a:t>9/11/2025</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9155C-A7CC-485A-9348-E06259ACF081}" type="slidenum">
              <a:rPr lang="es-UY" smtClean="0"/>
              <a:t>‹#›</a:t>
            </a:fld>
            <a:endParaRPr lang="es-UY"/>
          </a:p>
        </p:txBody>
      </p:sp>
    </p:spTree>
    <p:extLst>
      <p:ext uri="{BB962C8B-B14F-4D97-AF65-F5344CB8AC3E}">
        <p14:creationId xmlns:p14="http://schemas.microsoft.com/office/powerpoint/2010/main" val="22646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off the press – Launched just last week.</a:t>
            </a:r>
          </a:p>
          <a:p>
            <a:endParaRPr lang="en-US" dirty="0"/>
          </a:p>
          <a:p>
            <a:r>
              <a:rPr lang="en-US" dirty="0"/>
              <a:t>Jointly offered with ICAO, This new accreditation </a:t>
            </a:r>
            <a:r>
              <a:rPr lang="en-US" dirty="0" err="1"/>
              <a:t>programme</a:t>
            </a:r>
            <a:r>
              <a:rPr lang="en-US" dirty="0"/>
              <a:t> builds training capacity in the key area of Safety while enhancing airport excellence and industry best practices in compliance with ICAO SARPs, and is the second accreditation jointly offered by both organizations; AMPAP was the first.</a:t>
            </a:r>
          </a:p>
          <a:p>
            <a:endParaRPr lang="en-US" dirty="0"/>
          </a:p>
          <a:p>
            <a:r>
              <a:rPr lang="en-US" dirty="0"/>
              <a:t>Programme structure – 3 mandatory and 1 elective.  Plus final ASP validation exam.</a:t>
            </a:r>
          </a:p>
          <a:p>
            <a:pPr marL="181240" indent="-181240">
              <a:buFont typeface="Arial" panose="020B0604020202020204" pitchFamily="34" charset="0"/>
              <a:buChar char="•"/>
            </a:pPr>
            <a:r>
              <a:rPr lang="en-US" dirty="0"/>
              <a:t>Elective requirement is waived, if the participant is a ACI Global Safety Network (GSN) Diploma Programme graduate (Initial or Advanced) or has successfully completed the ICAO State Safety Programme (SSP). </a:t>
            </a:r>
          </a:p>
          <a:p>
            <a:pPr marL="181240" indent="-181240">
              <a:buFont typeface="Arial" panose="020B0604020202020204" pitchFamily="34" charset="0"/>
              <a:buChar char="•"/>
            </a:pPr>
            <a:r>
              <a:rPr lang="en-US" dirty="0"/>
              <a:t>Successful candidates will be awarded with the professional designation of ASP (airport safety professional) valid for 3 years.</a:t>
            </a:r>
          </a:p>
          <a:p>
            <a:pPr marL="181240" indent="-181240">
              <a:buFont typeface="Arial" panose="020B0604020202020204" pitchFamily="34" charset="0"/>
              <a:buChar char="•"/>
            </a:pPr>
            <a:endParaRPr lang="en-US" dirty="0"/>
          </a:p>
          <a:p>
            <a:r>
              <a:rPr lang="en-US" dirty="0"/>
              <a:t>Candidates who have already taken the courses in 2018 will be credited towards the ASP </a:t>
            </a:r>
            <a:r>
              <a:rPr lang="en-US" dirty="0" err="1"/>
              <a:t>programme</a:t>
            </a:r>
            <a:r>
              <a:rPr lang="en-US" dirty="0"/>
              <a:t>.</a:t>
            </a:r>
          </a:p>
          <a:p>
            <a:endParaRPr lang="en-US" dirty="0"/>
          </a:p>
          <a:p>
            <a:pPr defTabSz="966612">
              <a:defRPr/>
            </a:pPr>
            <a:r>
              <a:rPr lang="en-US" dirty="0"/>
              <a:t>NOTE: Congratulations to ANAC Brazil for being the launch customer to commence the ASP </a:t>
            </a:r>
            <a:r>
              <a:rPr lang="en-US" dirty="0" err="1"/>
              <a:t>programme</a:t>
            </a:r>
            <a:r>
              <a:rPr lang="en-US" dirty="0"/>
              <a:t>.  They were the first to receive the first virtual deliveries of the ACI-ICAO Implementing Annex 14 course (Oct 19-23), and the ACI-ICAO Aerodrome Certification course  (Nov 9-13)</a:t>
            </a:r>
          </a:p>
          <a:p>
            <a:endParaRPr lang="en-CA" dirty="0"/>
          </a:p>
        </p:txBody>
      </p:sp>
      <p:sp>
        <p:nvSpPr>
          <p:cNvPr id="4" name="Slide Number Placeholder 3"/>
          <p:cNvSpPr>
            <a:spLocks noGrp="1"/>
          </p:cNvSpPr>
          <p:nvPr>
            <p:ph type="sldNum" sz="quarter" idx="5"/>
          </p:nvPr>
        </p:nvSpPr>
        <p:spPr/>
        <p:txBody>
          <a:bodyPr/>
          <a:lstStyle/>
          <a:p>
            <a:pPr defTabSz="966612">
              <a:defRPr/>
            </a:pPr>
            <a:fld id="{2051E201-A284-8B4A-A089-8355D7D6FFF8}" type="slidenum">
              <a:rPr lang="en-US">
                <a:solidFill>
                  <a:prstClr val="black"/>
                </a:solidFill>
                <a:latin typeface="Calibri" panose="020F0502020204030204"/>
              </a:rPr>
              <a:pPr defTabSz="96661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3996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defTabSz="966612">
              <a:defRPr/>
            </a:pPr>
            <a:fld id="{2051E201-A284-8B4A-A089-8355D7D6FFF8}" type="slidenum">
              <a:rPr lang="en-US">
                <a:solidFill>
                  <a:prstClr val="black"/>
                </a:solidFill>
                <a:latin typeface="Calibri" panose="020F0502020204030204"/>
              </a:rPr>
              <a:pPr defTabSz="966612">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23789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off the press – Launched just last week.</a:t>
            </a:r>
          </a:p>
          <a:p>
            <a:endParaRPr lang="en-US" dirty="0"/>
          </a:p>
          <a:p>
            <a:r>
              <a:rPr lang="en-US" dirty="0"/>
              <a:t>Jointly offered with ICAO, This new accreditation </a:t>
            </a:r>
            <a:r>
              <a:rPr lang="en-US" dirty="0" err="1"/>
              <a:t>programme</a:t>
            </a:r>
            <a:r>
              <a:rPr lang="en-US" dirty="0"/>
              <a:t> builds training capacity in the key area of Safety while enhancing airport excellence and industry best practices in compliance with ICAO SARPs, and is the second accreditation jointly offered by both organizations; AMPAP was the first.</a:t>
            </a:r>
          </a:p>
          <a:p>
            <a:endParaRPr lang="en-US" dirty="0"/>
          </a:p>
          <a:p>
            <a:r>
              <a:rPr lang="en-US" dirty="0"/>
              <a:t>Programme structure – 3 mandatory and 1 elective.  Plus final ASP validation exam.</a:t>
            </a:r>
          </a:p>
          <a:p>
            <a:pPr marL="181240" indent="-181240">
              <a:buFont typeface="Arial" panose="020B0604020202020204" pitchFamily="34" charset="0"/>
              <a:buChar char="•"/>
            </a:pPr>
            <a:r>
              <a:rPr lang="en-US" dirty="0"/>
              <a:t>Elective requirement is waived, if the participant is a ACI Global Safety Network (GSN) Diploma Programme graduate (Initial or Advanced) or has successfully completed the ICAO State Safety Programme (SSP). </a:t>
            </a:r>
          </a:p>
          <a:p>
            <a:pPr marL="181240" indent="-181240">
              <a:buFont typeface="Arial" panose="020B0604020202020204" pitchFamily="34" charset="0"/>
              <a:buChar char="•"/>
            </a:pPr>
            <a:r>
              <a:rPr lang="en-US" dirty="0"/>
              <a:t>Successful candidates will be awarded with the professional designation of ASP (airport safety professional) valid for 3 years.</a:t>
            </a:r>
          </a:p>
          <a:p>
            <a:pPr marL="181240" indent="-181240">
              <a:buFont typeface="Arial" panose="020B0604020202020204" pitchFamily="34" charset="0"/>
              <a:buChar char="•"/>
            </a:pPr>
            <a:endParaRPr lang="en-US" dirty="0"/>
          </a:p>
          <a:p>
            <a:r>
              <a:rPr lang="en-US" dirty="0"/>
              <a:t>Candidates who have already taken the courses in 2018 will be credited towards the ASP </a:t>
            </a:r>
            <a:r>
              <a:rPr lang="en-US" dirty="0" err="1"/>
              <a:t>programme</a:t>
            </a:r>
            <a:r>
              <a:rPr lang="en-US" dirty="0"/>
              <a:t>.</a:t>
            </a:r>
          </a:p>
          <a:p>
            <a:endParaRPr lang="en-US" dirty="0"/>
          </a:p>
          <a:p>
            <a:pPr defTabSz="966612">
              <a:defRPr/>
            </a:pPr>
            <a:r>
              <a:rPr lang="en-US" dirty="0"/>
              <a:t>NOTE: Congratulations to ANAC Brazil for being the launch customer to commence the ASP </a:t>
            </a:r>
            <a:r>
              <a:rPr lang="en-US" dirty="0" err="1"/>
              <a:t>programme</a:t>
            </a:r>
            <a:r>
              <a:rPr lang="en-US" dirty="0"/>
              <a:t>.  They were the first to receive the first virtual deliveries of the ACI-ICAO Implementing Annex 14 course (Oct 19-23), and the ACI-ICAO Aerodrome Certification course  (Nov 9-13)</a:t>
            </a:r>
          </a:p>
          <a:p>
            <a:endParaRPr lang="en-CA" dirty="0"/>
          </a:p>
        </p:txBody>
      </p:sp>
      <p:sp>
        <p:nvSpPr>
          <p:cNvPr id="4" name="Slide Number Placeholder 3"/>
          <p:cNvSpPr>
            <a:spLocks noGrp="1"/>
          </p:cNvSpPr>
          <p:nvPr>
            <p:ph type="sldNum" sz="quarter" idx="5"/>
          </p:nvPr>
        </p:nvSpPr>
        <p:spPr/>
        <p:txBody>
          <a:bodyPr/>
          <a:lstStyle/>
          <a:p>
            <a:pPr defTabSz="966612">
              <a:defRPr/>
            </a:pPr>
            <a:fld id="{2051E201-A284-8B4A-A089-8355D7D6FFF8}" type="slidenum">
              <a:rPr lang="en-US">
                <a:solidFill>
                  <a:prstClr val="black"/>
                </a:solidFill>
                <a:latin typeface="Calibri" panose="020F0502020204030204"/>
              </a:rPr>
              <a:pPr defTabSz="966612">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38794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874B-73AF-DD96-53A8-18834D1377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D34746-F7EB-8C9D-968A-E8D31D052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A241F-A738-7076-5F7C-87E52A61686F}"/>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2EEE1EE3-58FB-ACC3-0933-6F48384A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19367-20C8-8EE0-D329-A3D39EF9BA21}"/>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128815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6DB8-B7E7-0EC7-D809-E3E944941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DC5C8A-5EDD-3B75-9286-0ED96FE7D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B1C3E-C9C7-6245-53F3-31538093097F}"/>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1B567A69-4A43-C6C5-5C3E-7D6B33FBD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56EA8-C6FE-B76F-DD12-274C072EF0D0}"/>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184380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9349B-6AA0-0E60-D2B7-8106934B94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C8017-1FC9-9182-3336-C3A84DCBC3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5A441-A9D5-30E0-2C98-75E8BF379500}"/>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49E95628-40D7-8ACB-E15B-54F44CDA7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F0CF0-4DA0-92ED-8422-6E0FBF1C5586}"/>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24358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Imagen 7" descr="Interfaz de usuario gráfica, Aplicación, Word&#10;&#10;El contenido generado por IA puede ser incorrecto.">
            <a:extLst>
              <a:ext uri="{FF2B5EF4-FFF2-40B4-BE49-F238E27FC236}">
                <a16:creationId xmlns:a16="http://schemas.microsoft.com/office/drawing/2014/main" id="{2B75EDCA-4BDE-2DF7-51B5-4F5B2C51F6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4676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Imagen 8" descr="Interfaz de usuario gráfica&#10;&#10;El contenido generado por IA puede ser incorrecto.">
            <a:extLst>
              <a:ext uri="{FF2B5EF4-FFF2-40B4-BE49-F238E27FC236}">
                <a16:creationId xmlns:a16="http://schemas.microsoft.com/office/drawing/2014/main" id="{557D2ED0-F2EE-FD6F-1B15-311B17A3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7179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ver Slide 1">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31D2C4-7833-BB43-8B4E-3DFCC48DE948}"/>
              </a:ext>
            </a:extLst>
          </p:cNvPr>
          <p:cNvPicPr>
            <a:picLocks noChangeAspect="1"/>
          </p:cNvPicPr>
          <p:nvPr userDrawn="1"/>
        </p:nvPicPr>
        <p:blipFill>
          <a:blip r:embed="rId3"/>
          <a:stretch>
            <a:fillRect/>
          </a:stretch>
        </p:blipFill>
        <p:spPr>
          <a:xfrm>
            <a:off x="11768" y="3311"/>
            <a:ext cx="12174347" cy="6854687"/>
          </a:xfrm>
          <a:prstGeom prst="rect">
            <a:avLst/>
          </a:prstGeom>
        </p:spPr>
      </p:pic>
      <p:sp>
        <p:nvSpPr>
          <p:cNvPr id="10" name="Title 1">
            <a:extLst>
              <a:ext uri="{FF2B5EF4-FFF2-40B4-BE49-F238E27FC236}">
                <a16:creationId xmlns:a16="http://schemas.microsoft.com/office/drawing/2014/main" id="{28973418-DE6B-EA42-AF65-14CB85BE6304}"/>
              </a:ext>
            </a:extLst>
          </p:cNvPr>
          <p:cNvSpPr>
            <a:spLocks noGrp="1"/>
          </p:cNvSpPr>
          <p:nvPr>
            <p:ph type="ctrTitle" hasCustomPrompt="1"/>
          </p:nvPr>
        </p:nvSpPr>
        <p:spPr>
          <a:xfrm>
            <a:off x="737815" y="2836171"/>
            <a:ext cx="8874018" cy="810940"/>
          </a:xfrm>
          <a:prstGeom prst="rect">
            <a:avLst/>
          </a:prstGeom>
        </p:spPr>
        <p:txBody>
          <a:bodyPr anchor="b"/>
          <a:lstStyle>
            <a:lvl1pPr algn="l">
              <a:defRPr sz="5000" b="1">
                <a:solidFill>
                  <a:srgbClr val="4F92CE"/>
                </a:solidFill>
                <a:latin typeface="Arial" panose="020B0604020202020204" pitchFamily="34" charset="0"/>
                <a:ea typeface="Open Sans" panose="020B0606030504020204" pitchFamily="34" charset="0"/>
                <a:cs typeface="Arial" panose="020B0604020202020204" pitchFamily="34" charset="0"/>
              </a:defRPr>
            </a:lvl1pPr>
          </a:lstStyle>
          <a:p>
            <a:r>
              <a:rPr lang="en-US"/>
              <a:t>Section Title</a:t>
            </a:r>
          </a:p>
        </p:txBody>
      </p:sp>
      <p:sp>
        <p:nvSpPr>
          <p:cNvPr id="11" name="Subtitle 2">
            <a:extLst>
              <a:ext uri="{FF2B5EF4-FFF2-40B4-BE49-F238E27FC236}">
                <a16:creationId xmlns:a16="http://schemas.microsoft.com/office/drawing/2014/main" id="{50300E59-6CB5-E441-8855-0A7E0375020B}"/>
              </a:ext>
            </a:extLst>
          </p:cNvPr>
          <p:cNvSpPr>
            <a:spLocks noGrp="1"/>
          </p:cNvSpPr>
          <p:nvPr>
            <p:ph type="subTitle" idx="12" hasCustomPrompt="1"/>
          </p:nvPr>
        </p:nvSpPr>
        <p:spPr>
          <a:xfrm>
            <a:off x="737815" y="3647111"/>
            <a:ext cx="8874018" cy="682579"/>
          </a:xfrm>
          <a:prstGeom prst="rect">
            <a:avLst/>
          </a:prstGeom>
        </p:spPr>
        <p:txBody>
          <a:bodyPr/>
          <a:lstStyle>
            <a:lvl1pPr marL="0" indent="0" algn="l">
              <a:buNone/>
              <a:defRPr sz="3600">
                <a:solidFill>
                  <a:srgbClr val="4F92CE"/>
                </a:solidFill>
                <a:latin typeface="Arial" panose="020B0604020202020204" pitchFamily="34" charset="0"/>
                <a:ea typeface="Open Sans" panose="020B060603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Footer Placeholder 4">
            <a:extLst>
              <a:ext uri="{FF2B5EF4-FFF2-40B4-BE49-F238E27FC236}">
                <a16:creationId xmlns:a16="http://schemas.microsoft.com/office/drawing/2014/main" id="{7CFB59FA-6BE5-9F48-8DAB-F7BB2965F81E}"/>
              </a:ext>
            </a:extLst>
          </p:cNvPr>
          <p:cNvSpPr>
            <a:spLocks noGrp="1"/>
          </p:cNvSpPr>
          <p:nvPr>
            <p:ph type="ftr" sz="quarter" idx="3"/>
          </p:nvPr>
        </p:nvSpPr>
        <p:spPr>
          <a:xfrm>
            <a:off x="737815" y="6356350"/>
            <a:ext cx="4114800" cy="365125"/>
          </a:xfrm>
          <a:prstGeom prst="rect">
            <a:avLst/>
          </a:prstGeom>
        </p:spPr>
        <p:txBody>
          <a:bodyPr vert="horz" lIns="91440" tIns="45720" rIns="91440" bIns="45720" rtlCol="0" anchor="ctr"/>
          <a:lstStyle>
            <a:lvl1pPr algn="l">
              <a:defRPr sz="1200" b="1">
                <a:solidFill>
                  <a:srgbClr val="1A429B"/>
                </a:solidFill>
              </a:defRPr>
            </a:lvl1pPr>
          </a:lstStyle>
          <a:p>
            <a:r>
              <a:rPr lang="en-US"/>
              <a:t>Title or Date</a:t>
            </a:r>
          </a:p>
        </p:txBody>
      </p:sp>
      <p:pic>
        <p:nvPicPr>
          <p:cNvPr id="9" name="Picture 8">
            <a:extLst>
              <a:ext uri="{FF2B5EF4-FFF2-40B4-BE49-F238E27FC236}">
                <a16:creationId xmlns:a16="http://schemas.microsoft.com/office/drawing/2014/main" id="{CEF54AF0-4A43-3C48-9EE4-DA50E7E36EC4}"/>
              </a:ext>
            </a:extLst>
          </p:cNvPr>
          <p:cNvPicPr>
            <a:picLocks noChangeAspect="1"/>
          </p:cNvPicPr>
          <p:nvPr userDrawn="1"/>
        </p:nvPicPr>
        <p:blipFill>
          <a:blip r:embed="rId4"/>
          <a:stretch>
            <a:fillRect/>
          </a:stretch>
        </p:blipFill>
        <p:spPr>
          <a:xfrm>
            <a:off x="10806545" y="5388844"/>
            <a:ext cx="869427" cy="805138"/>
          </a:xfrm>
          <a:prstGeom prst="rect">
            <a:avLst/>
          </a:prstGeom>
        </p:spPr>
      </p:pic>
      <p:sp>
        <p:nvSpPr>
          <p:cNvPr id="12" name="Slide Number Placeholder 5">
            <a:extLst>
              <a:ext uri="{FF2B5EF4-FFF2-40B4-BE49-F238E27FC236}">
                <a16:creationId xmlns:a16="http://schemas.microsoft.com/office/drawing/2014/main" id="{6DB0664E-FF02-564D-8386-7625F60F3B03}"/>
              </a:ext>
            </a:extLst>
          </p:cNvPr>
          <p:cNvSpPr>
            <a:spLocks noGrp="1"/>
          </p:cNvSpPr>
          <p:nvPr>
            <p:ph type="sldNum" sz="quarter" idx="4"/>
          </p:nvPr>
        </p:nvSpPr>
        <p:spPr>
          <a:xfrm>
            <a:off x="9450378" y="6356350"/>
            <a:ext cx="2133600" cy="365125"/>
          </a:xfrm>
          <a:prstGeom prst="rect">
            <a:avLst/>
          </a:prstGeom>
        </p:spPr>
        <p:txBody>
          <a:bodyPr vert="horz" lIns="91440" tIns="45720" rIns="91440" bIns="45720" rtlCol="0" anchor="ctr"/>
          <a:lstStyle>
            <a:lvl1pPr algn="r">
              <a:defRPr sz="1200" b="1">
                <a:solidFill>
                  <a:srgbClr val="003A8C"/>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3" name="Rectangle 12">
            <a:extLst>
              <a:ext uri="{FF2B5EF4-FFF2-40B4-BE49-F238E27FC236}">
                <a16:creationId xmlns:a16="http://schemas.microsoft.com/office/drawing/2014/main" id="{6648D040-23EB-B14B-B05B-8E3F8D3A9D49}"/>
              </a:ext>
            </a:extLst>
          </p:cNvPr>
          <p:cNvSpPr/>
          <p:nvPr userDrawn="1"/>
        </p:nvSpPr>
        <p:spPr>
          <a:xfrm>
            <a:off x="10938075" y="0"/>
            <a:ext cx="590310" cy="1053296"/>
          </a:xfrm>
          <a:prstGeom prst="rect">
            <a:avLst/>
          </a:prstGeom>
          <a:solidFill>
            <a:srgbClr val="4F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F92CE"/>
              </a:solidFill>
            </a:endParaRPr>
          </a:p>
        </p:txBody>
      </p:sp>
    </p:spTree>
    <p:extLst>
      <p:ext uri="{BB962C8B-B14F-4D97-AF65-F5344CB8AC3E}">
        <p14:creationId xmlns:p14="http://schemas.microsoft.com/office/powerpoint/2010/main" val="402621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ver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777077-388D-DB4B-82C5-E7B79125BF57}"/>
              </a:ext>
            </a:extLst>
          </p:cNvPr>
          <p:cNvPicPr>
            <a:picLocks noChangeAspect="1"/>
          </p:cNvPicPr>
          <p:nvPr userDrawn="1"/>
        </p:nvPicPr>
        <p:blipFill>
          <a:blip r:embed="rId2"/>
          <a:stretch>
            <a:fillRect/>
          </a:stretch>
        </p:blipFill>
        <p:spPr>
          <a:xfrm>
            <a:off x="11766" y="3311"/>
            <a:ext cx="12174349" cy="6854688"/>
          </a:xfrm>
          <a:prstGeom prst="rect">
            <a:avLst/>
          </a:prstGeom>
        </p:spPr>
      </p:pic>
      <p:sp>
        <p:nvSpPr>
          <p:cNvPr id="8" name="Picture Placeholder 5">
            <a:extLst>
              <a:ext uri="{FF2B5EF4-FFF2-40B4-BE49-F238E27FC236}">
                <a16:creationId xmlns:a16="http://schemas.microsoft.com/office/drawing/2014/main" id="{F1B60D76-693A-CF47-9F33-237FAEF1D452}"/>
              </a:ext>
            </a:extLst>
          </p:cNvPr>
          <p:cNvSpPr>
            <a:spLocks noGrp="1"/>
          </p:cNvSpPr>
          <p:nvPr>
            <p:ph type="pic" sz="quarter" idx="10"/>
          </p:nvPr>
        </p:nvSpPr>
        <p:spPr>
          <a:xfrm>
            <a:off x="737815" y="690198"/>
            <a:ext cx="4836508" cy="4177334"/>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9" name="Text Placeholder 3">
            <a:extLst>
              <a:ext uri="{FF2B5EF4-FFF2-40B4-BE49-F238E27FC236}">
                <a16:creationId xmlns:a16="http://schemas.microsoft.com/office/drawing/2014/main" id="{FCF5B82D-787F-3B4C-A951-268F040C2CB7}"/>
              </a:ext>
            </a:extLst>
          </p:cNvPr>
          <p:cNvSpPr>
            <a:spLocks noGrp="1"/>
          </p:cNvSpPr>
          <p:nvPr>
            <p:ph type="body" sz="quarter" idx="11" hasCustomPrompt="1"/>
          </p:nvPr>
        </p:nvSpPr>
        <p:spPr>
          <a:xfrm>
            <a:off x="737815" y="5064615"/>
            <a:ext cx="4836508" cy="1116379"/>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Photo description</a:t>
            </a:r>
          </a:p>
        </p:txBody>
      </p:sp>
      <p:sp>
        <p:nvSpPr>
          <p:cNvPr id="11" name="Footer Placeholder 4">
            <a:extLst>
              <a:ext uri="{FF2B5EF4-FFF2-40B4-BE49-F238E27FC236}">
                <a16:creationId xmlns:a16="http://schemas.microsoft.com/office/drawing/2014/main" id="{30DF945F-7275-FB48-A060-9CB4B2FD4F2C}"/>
              </a:ext>
            </a:extLst>
          </p:cNvPr>
          <p:cNvSpPr>
            <a:spLocks noGrp="1"/>
          </p:cNvSpPr>
          <p:nvPr>
            <p:ph type="ftr" sz="quarter" idx="3"/>
          </p:nvPr>
        </p:nvSpPr>
        <p:spPr>
          <a:xfrm>
            <a:off x="737815" y="6356350"/>
            <a:ext cx="4114800" cy="365125"/>
          </a:xfrm>
          <a:prstGeom prst="rect">
            <a:avLst/>
          </a:prstGeom>
        </p:spPr>
        <p:txBody>
          <a:bodyPr vert="horz" lIns="91440" tIns="45720" rIns="91440" bIns="45720" rtlCol="0" anchor="ctr"/>
          <a:lstStyle>
            <a:lvl1pPr algn="l">
              <a:defRPr sz="1200" b="1">
                <a:solidFill>
                  <a:srgbClr val="1A429B"/>
                </a:solidFill>
              </a:defRPr>
            </a:lvl1pPr>
          </a:lstStyle>
          <a:p>
            <a:r>
              <a:rPr lang="en-US"/>
              <a:t>Title or Date</a:t>
            </a:r>
          </a:p>
        </p:txBody>
      </p:sp>
      <p:pic>
        <p:nvPicPr>
          <p:cNvPr id="16" name="Picture 15">
            <a:extLst>
              <a:ext uri="{FF2B5EF4-FFF2-40B4-BE49-F238E27FC236}">
                <a16:creationId xmlns:a16="http://schemas.microsoft.com/office/drawing/2014/main" id="{D6CFE082-E119-FF40-A73C-33A1D4636623}"/>
              </a:ext>
            </a:extLst>
          </p:cNvPr>
          <p:cNvPicPr>
            <a:picLocks noChangeAspect="1"/>
          </p:cNvPicPr>
          <p:nvPr userDrawn="1"/>
        </p:nvPicPr>
        <p:blipFill>
          <a:blip r:embed="rId3"/>
          <a:stretch>
            <a:fillRect/>
          </a:stretch>
        </p:blipFill>
        <p:spPr>
          <a:xfrm>
            <a:off x="10806545" y="5388844"/>
            <a:ext cx="869427" cy="805138"/>
          </a:xfrm>
          <a:prstGeom prst="rect">
            <a:avLst/>
          </a:prstGeom>
        </p:spPr>
      </p:pic>
      <p:sp>
        <p:nvSpPr>
          <p:cNvPr id="17" name="Slide Number Placeholder 5">
            <a:extLst>
              <a:ext uri="{FF2B5EF4-FFF2-40B4-BE49-F238E27FC236}">
                <a16:creationId xmlns:a16="http://schemas.microsoft.com/office/drawing/2014/main" id="{FE9C4532-372F-8B4E-BABC-4327EBC6AC61}"/>
              </a:ext>
            </a:extLst>
          </p:cNvPr>
          <p:cNvSpPr>
            <a:spLocks noGrp="1"/>
          </p:cNvSpPr>
          <p:nvPr>
            <p:ph type="sldNum" sz="quarter" idx="4"/>
          </p:nvPr>
        </p:nvSpPr>
        <p:spPr>
          <a:xfrm>
            <a:off x="9450378" y="6356350"/>
            <a:ext cx="2133600" cy="365125"/>
          </a:xfrm>
          <a:prstGeom prst="rect">
            <a:avLst/>
          </a:prstGeom>
        </p:spPr>
        <p:txBody>
          <a:bodyPr vert="horz" lIns="91440" tIns="45720" rIns="91440" bIns="45720" rtlCol="0" anchor="ctr"/>
          <a:lstStyle>
            <a:lvl1pPr algn="r">
              <a:defRPr sz="1200" b="1">
                <a:solidFill>
                  <a:srgbClr val="003A8C"/>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4" name="Text Placeholder 7">
            <a:extLst>
              <a:ext uri="{FF2B5EF4-FFF2-40B4-BE49-F238E27FC236}">
                <a16:creationId xmlns:a16="http://schemas.microsoft.com/office/drawing/2014/main" id="{A9FA7AC8-E031-8346-AFA0-529CB60C776B}"/>
              </a:ext>
            </a:extLst>
          </p:cNvPr>
          <p:cNvSpPr>
            <a:spLocks noGrp="1"/>
          </p:cNvSpPr>
          <p:nvPr>
            <p:ph type="body" sz="quarter" idx="13" hasCustomPrompt="1"/>
          </p:nvPr>
        </p:nvSpPr>
        <p:spPr>
          <a:xfrm>
            <a:off x="6553178" y="1683728"/>
            <a:ext cx="4130256" cy="4013687"/>
          </a:xfrm>
          <a:prstGeom prst="rect">
            <a:avLst/>
          </a:prstGeom>
        </p:spPr>
        <p:txBody>
          <a:bodyPr/>
          <a:lstStyle>
            <a:lvl1pPr marL="0" indent="0">
              <a:lnSpc>
                <a:spcPts val="2400"/>
              </a:lnSpc>
              <a:buNone/>
              <a:defRPr sz="1800">
                <a:solidFill>
                  <a:srgbClr val="1A429B"/>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Airports Council International (ACI) is the only global trade representative of the world’s airports. Established in 1991, ACI represents airports interests with Governments and international organizations such as ICAO, develops standards, policies and recommended practices for airports, and provides information and training opportunities to raise standards around the world. This section provides you with information on the structure and background of ACI.</a:t>
            </a:r>
          </a:p>
        </p:txBody>
      </p:sp>
      <p:sp>
        <p:nvSpPr>
          <p:cNvPr id="15" name="Subtitle 2">
            <a:extLst>
              <a:ext uri="{FF2B5EF4-FFF2-40B4-BE49-F238E27FC236}">
                <a16:creationId xmlns:a16="http://schemas.microsoft.com/office/drawing/2014/main" id="{D2144C15-4393-474C-914D-287983DDCB70}"/>
              </a:ext>
            </a:extLst>
          </p:cNvPr>
          <p:cNvSpPr>
            <a:spLocks noGrp="1"/>
          </p:cNvSpPr>
          <p:nvPr>
            <p:ph type="subTitle" idx="12" hasCustomPrompt="1"/>
          </p:nvPr>
        </p:nvSpPr>
        <p:spPr>
          <a:xfrm>
            <a:off x="6553177" y="690198"/>
            <a:ext cx="4130257" cy="682579"/>
          </a:xfrm>
          <a:prstGeom prst="rect">
            <a:avLst/>
          </a:prstGeom>
        </p:spPr>
        <p:txBody>
          <a:bodyPr/>
          <a:lstStyle>
            <a:lvl1pPr marL="0" indent="0" algn="l">
              <a:buNone/>
              <a:defRPr sz="3600">
                <a:solidFill>
                  <a:srgbClr val="4F92CE"/>
                </a:solidFill>
                <a:latin typeface="Arial" panose="020B0604020202020204" pitchFamily="34" charset="0"/>
                <a:ea typeface="Open Sans" panose="020B0606030504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Tree>
    <p:extLst>
      <p:ext uri="{BB962C8B-B14F-4D97-AF65-F5344CB8AC3E}">
        <p14:creationId xmlns:p14="http://schemas.microsoft.com/office/powerpoint/2010/main" val="311030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AAB0-DEC5-9821-CAAC-E6B70BE321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8B735-DC07-9BCD-477A-4BDCF4E94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88507-DE07-EF5B-23A6-1C35D6765877}"/>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93A1CDE6-5980-0562-C086-913C23949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EAF4E-FD88-C724-DABE-EDB7EB7A5EF3}"/>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156559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1707-1F86-CAA1-9F65-A369585173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131C92-FDDA-AF1F-7A86-860136076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8F551-4DA7-477D-287D-417140D3CEA0}"/>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8E14623C-58A0-54E3-345A-78BC4932E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B323D-3CE7-E82F-0122-0280B03AA997}"/>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148889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87010-9545-D55F-047E-385A67D3B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7CD38-EE88-9260-F309-65D471E076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710D31-2E3D-8C7B-8BC7-D257A672DA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305EA-1F3A-7609-B73D-E215DB82521D}"/>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6" name="Footer Placeholder 5">
            <a:extLst>
              <a:ext uri="{FF2B5EF4-FFF2-40B4-BE49-F238E27FC236}">
                <a16:creationId xmlns:a16="http://schemas.microsoft.com/office/drawing/2014/main" id="{0162F88E-D847-BB85-8AB8-BBAB0DDCB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946B4-3EBA-B371-3277-A11A29E9EB40}"/>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228862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D840-4403-C7AD-3AAF-ACD33AA1C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0278F-E6F9-1B1A-E1A3-D532507AE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B57348-15F7-29C7-8945-0909F524F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13922-B22A-3D39-C0E0-91025683C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3A8B3-F1D2-F543-BFF6-9A33D67AF5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434A5A-B99C-F8A4-2D43-1BA95C9F76E5}"/>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8" name="Footer Placeholder 7">
            <a:extLst>
              <a:ext uri="{FF2B5EF4-FFF2-40B4-BE49-F238E27FC236}">
                <a16:creationId xmlns:a16="http://schemas.microsoft.com/office/drawing/2014/main" id="{9E7EAB3F-78C6-0E32-730B-45A583618B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F9F68F-3192-BB5E-EDE1-8E3B94672313}"/>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287751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F22B-2A95-75BB-C7C4-E135B86D3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4661C-CCA6-10E0-C6B6-CD27BC7F8C34}"/>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4" name="Footer Placeholder 3">
            <a:extLst>
              <a:ext uri="{FF2B5EF4-FFF2-40B4-BE49-F238E27FC236}">
                <a16:creationId xmlns:a16="http://schemas.microsoft.com/office/drawing/2014/main" id="{C56D98B2-C507-6F9C-0357-5C86378177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F643C1-5D3A-FAA3-ABC5-6E27068353DD}"/>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203050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FA207-B146-DEA2-8913-378CD3EA0CCB}"/>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3" name="Footer Placeholder 2">
            <a:extLst>
              <a:ext uri="{FF2B5EF4-FFF2-40B4-BE49-F238E27FC236}">
                <a16:creationId xmlns:a16="http://schemas.microsoft.com/office/drawing/2014/main" id="{BC18A119-A4C1-D0D5-439A-6A8431E60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CF8F9B-3064-C07A-2B67-92003D281EB4}"/>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310078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9437-C7B9-C60C-06BA-A18F61C3E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D7BF0-374A-B081-0F92-0001EC7C52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3D840-77AF-4D1F-27C7-71EA5F2E4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48C56-C17B-3E0C-8481-4B2071AC8221}"/>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6" name="Footer Placeholder 5">
            <a:extLst>
              <a:ext uri="{FF2B5EF4-FFF2-40B4-BE49-F238E27FC236}">
                <a16:creationId xmlns:a16="http://schemas.microsoft.com/office/drawing/2014/main" id="{4BDDC199-A20F-7287-CE01-EFE747F7F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33FD0-8B05-2609-4ABF-D977A0C79C05}"/>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82623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B920-00D2-07E9-BCB6-0C01933E2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3C36E-828F-9A98-398F-514B85E90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CC999-9CD4-211C-7C31-CAF813347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972EC-C3C3-45E9-FC26-AB80CF6E573C}"/>
              </a:ext>
            </a:extLst>
          </p:cNvPr>
          <p:cNvSpPr>
            <a:spLocks noGrp="1"/>
          </p:cNvSpPr>
          <p:nvPr>
            <p:ph type="dt" sz="half" idx="10"/>
          </p:nvPr>
        </p:nvSpPr>
        <p:spPr/>
        <p:txBody>
          <a:bodyPr/>
          <a:lstStyle/>
          <a:p>
            <a:fld id="{0F70E27B-6EB0-42E1-B2D7-05C29FFC896C}" type="datetimeFigureOut">
              <a:rPr lang="en-US" smtClean="0"/>
              <a:t>11/9/2025</a:t>
            </a:fld>
            <a:endParaRPr lang="en-US"/>
          </a:p>
        </p:txBody>
      </p:sp>
      <p:sp>
        <p:nvSpPr>
          <p:cNvPr id="6" name="Footer Placeholder 5">
            <a:extLst>
              <a:ext uri="{FF2B5EF4-FFF2-40B4-BE49-F238E27FC236}">
                <a16:creationId xmlns:a16="http://schemas.microsoft.com/office/drawing/2014/main" id="{90CD548D-0067-E640-E8CF-5D87857ED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D362D-C9F5-4C57-D617-11372407324E}"/>
              </a:ext>
            </a:extLst>
          </p:cNvPr>
          <p:cNvSpPr>
            <a:spLocks noGrp="1"/>
          </p:cNvSpPr>
          <p:nvPr>
            <p:ph type="sldNum" sz="quarter" idx="12"/>
          </p:nvPr>
        </p:nvSpPr>
        <p:spPr/>
        <p:txBody>
          <a:bodyPr/>
          <a:lstStyle/>
          <a:p>
            <a:fld id="{D79E1B80-3F14-4C06-A102-E5632CBD6A7D}" type="slidenum">
              <a:rPr lang="en-US" smtClean="0"/>
              <a:t>‹#›</a:t>
            </a:fld>
            <a:endParaRPr lang="en-US"/>
          </a:p>
        </p:txBody>
      </p:sp>
    </p:spTree>
    <p:extLst>
      <p:ext uri="{BB962C8B-B14F-4D97-AF65-F5344CB8AC3E}">
        <p14:creationId xmlns:p14="http://schemas.microsoft.com/office/powerpoint/2010/main" val="148880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FB7B8-19F3-096D-2304-167D04F82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DB202F-16D3-18D1-3A32-7AFA89F9FD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50C22-0159-A850-6481-BAF800CB8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0E27B-6EB0-42E1-B2D7-05C29FFC896C}" type="datetimeFigureOut">
              <a:rPr lang="en-US" smtClean="0"/>
              <a:t>11/9/2025</a:t>
            </a:fld>
            <a:endParaRPr lang="en-US"/>
          </a:p>
        </p:txBody>
      </p:sp>
      <p:sp>
        <p:nvSpPr>
          <p:cNvPr id="5" name="Footer Placeholder 4">
            <a:extLst>
              <a:ext uri="{FF2B5EF4-FFF2-40B4-BE49-F238E27FC236}">
                <a16:creationId xmlns:a16="http://schemas.microsoft.com/office/drawing/2014/main" id="{EA1F6746-CC02-A637-CBC4-028EFD4355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6393CC-4B22-974C-5931-6B13D79F9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E1B80-3F14-4C06-A102-E5632CBD6A7D}" type="slidenum">
              <a:rPr lang="en-US" smtClean="0"/>
              <a:t>‹#›</a:t>
            </a:fld>
            <a:endParaRPr lang="en-US"/>
          </a:p>
        </p:txBody>
      </p:sp>
    </p:spTree>
    <p:extLst>
      <p:ext uri="{BB962C8B-B14F-4D97-AF65-F5344CB8AC3E}">
        <p14:creationId xmlns:p14="http://schemas.microsoft.com/office/powerpoint/2010/main" val="3154336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hyperlink" Target="https://aci.aero/apex/virtual-apex-solution/" TargetMode="Externa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hyperlink" Target="https://aci.aero/global-training/programmes/aci-icao-airport-safety-professional-asp-designation-programme/" TargetMode="External"/><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hyperlink" Target="https://aci.aero/global-training/programmes/aci-icao-airport-safety-professional-asp-designation-programme/"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hyperlink" Target="https://aci.aero/global-training/programmes/aci-icao-airport-safety-professional-asp-designation-program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9BDE0EF-4105-F6E5-D0E9-DBF3C6589D3E}"/>
              </a:ext>
            </a:extLst>
          </p:cNvPr>
          <p:cNvSpPr/>
          <p:nvPr/>
        </p:nvSpPr>
        <p:spPr>
          <a:xfrm>
            <a:off x="364067" y="381456"/>
            <a:ext cx="11168570" cy="6125178"/>
          </a:xfrm>
          <a:prstGeom prst="rect">
            <a:avLst/>
          </a:prstGeom>
          <a:solidFill>
            <a:srgbClr val="2D51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6" name="TextBox 3">
            <a:extLst>
              <a:ext uri="{FF2B5EF4-FFF2-40B4-BE49-F238E27FC236}">
                <a16:creationId xmlns:a16="http://schemas.microsoft.com/office/drawing/2014/main" id="{6F317503-A35F-E5DA-4601-866F4EF35A6E}"/>
              </a:ext>
            </a:extLst>
          </p:cNvPr>
          <p:cNvSpPr txBox="1"/>
          <p:nvPr/>
        </p:nvSpPr>
        <p:spPr>
          <a:xfrm>
            <a:off x="1144110" y="2052369"/>
            <a:ext cx="9189649" cy="1754326"/>
          </a:xfrm>
          <a:prstGeom prst="rect">
            <a:avLst/>
          </a:prstGeom>
          <a:noFill/>
        </p:spPr>
        <p:txBody>
          <a:bodyPr wrap="square" rtlCol="0">
            <a:spAutoFit/>
          </a:bodyPr>
          <a:lstStyle/>
          <a:p>
            <a:r>
              <a:rPr lang="es-419" sz="5400" b="1" dirty="0">
                <a:solidFill>
                  <a:schemeClr val="bg1"/>
                </a:solidFill>
                <a:latin typeface="Aptos" panose="020B0004020202020204" pitchFamily="34" charset="0"/>
                <a:ea typeface="Calibri" panose="020F0502020204030204" pitchFamily="34" charset="0"/>
                <a:cs typeface="Calibri" panose="020F0502020204030204" pitchFamily="34" charset="0"/>
              </a:rPr>
              <a:t>THE CHALLENGE OF CARIBBEAN CONNECTIVITY</a:t>
            </a:r>
          </a:p>
        </p:txBody>
      </p:sp>
      <p:sp>
        <p:nvSpPr>
          <p:cNvPr id="7" name="TextBox 6">
            <a:extLst>
              <a:ext uri="{FF2B5EF4-FFF2-40B4-BE49-F238E27FC236}">
                <a16:creationId xmlns:a16="http://schemas.microsoft.com/office/drawing/2014/main" id="{205FFE55-B5D4-F0ED-2574-CC44922983D8}"/>
              </a:ext>
            </a:extLst>
          </p:cNvPr>
          <p:cNvSpPr txBox="1"/>
          <p:nvPr/>
        </p:nvSpPr>
        <p:spPr>
          <a:xfrm>
            <a:off x="1167416" y="4707742"/>
            <a:ext cx="2214709" cy="646331"/>
          </a:xfrm>
          <a:prstGeom prst="rect">
            <a:avLst/>
          </a:prstGeom>
          <a:noFill/>
        </p:spPr>
        <p:txBody>
          <a:bodyPr wrap="none" rtlCol="0">
            <a:spAutoFit/>
          </a:bodyPr>
          <a:lstStyle/>
          <a:p>
            <a:r>
              <a:rPr lang="es-419" sz="2000" b="1" dirty="0">
                <a:solidFill>
                  <a:schemeClr val="bg1"/>
                </a:solidFill>
                <a:latin typeface="Aptos" panose="020B0004020202020204" pitchFamily="34" charset="0"/>
              </a:rPr>
              <a:t>Rafael Echevarne</a:t>
            </a:r>
          </a:p>
          <a:p>
            <a:r>
              <a:rPr lang="es-419" sz="1600" i="1" dirty="0">
                <a:solidFill>
                  <a:schemeClr val="bg1"/>
                </a:solidFill>
                <a:latin typeface="Aptos" panose="020B0004020202020204" pitchFamily="34" charset="0"/>
              </a:rPr>
              <a:t>Director General</a:t>
            </a:r>
            <a:endParaRPr lang="en-US" sz="1600" i="1" dirty="0">
              <a:solidFill>
                <a:schemeClr val="bg1"/>
              </a:solidFill>
              <a:latin typeface="Aptos" panose="020B0004020202020204" pitchFamily="34" charset="0"/>
            </a:endParaRPr>
          </a:p>
        </p:txBody>
      </p:sp>
      <p:cxnSp>
        <p:nvCxnSpPr>
          <p:cNvPr id="8" name="Conector recto 7">
            <a:extLst>
              <a:ext uri="{FF2B5EF4-FFF2-40B4-BE49-F238E27FC236}">
                <a16:creationId xmlns:a16="http://schemas.microsoft.com/office/drawing/2014/main" id="{9A9EBC82-13BE-D349-9DA5-578D557C736F}"/>
              </a:ext>
            </a:extLst>
          </p:cNvPr>
          <p:cNvCxnSpPr>
            <a:cxnSpLocks/>
          </p:cNvCxnSpPr>
          <p:nvPr/>
        </p:nvCxnSpPr>
        <p:spPr>
          <a:xfrm>
            <a:off x="754088" y="385689"/>
            <a:ext cx="0" cy="2907844"/>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0292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6EC3-1D15-DE5F-78F2-755B97E7E5ED}"/>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FA566A39-E371-8E5A-3716-2087B30A2FEF}"/>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383B4ECB-7806-4DCF-1593-1B78288AEC0D}"/>
              </a:ext>
            </a:extLst>
          </p:cNvPr>
          <p:cNvSpPr txBox="1"/>
          <p:nvPr/>
        </p:nvSpPr>
        <p:spPr>
          <a:xfrm>
            <a:off x="684733" y="606591"/>
            <a:ext cx="6095288"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LIBERALIZATION &amp; DEREGULATION</a:t>
            </a:r>
          </a:p>
        </p:txBody>
      </p:sp>
      <p:cxnSp>
        <p:nvCxnSpPr>
          <p:cNvPr id="2" name="Conector recto 1">
            <a:extLst>
              <a:ext uri="{FF2B5EF4-FFF2-40B4-BE49-F238E27FC236}">
                <a16:creationId xmlns:a16="http://schemas.microsoft.com/office/drawing/2014/main" id="{18359323-2300-4E99-13F4-0EFBD5AA701A}"/>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24875BEE-7093-CD00-4D0B-6FB1B4F623B9}"/>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5" name="TextBox 1">
            <a:extLst>
              <a:ext uri="{FF2B5EF4-FFF2-40B4-BE49-F238E27FC236}">
                <a16:creationId xmlns:a16="http://schemas.microsoft.com/office/drawing/2014/main" id="{49B4ECB3-9A25-F9DE-140C-779DE17E3A59}"/>
              </a:ext>
            </a:extLst>
          </p:cNvPr>
          <p:cNvSpPr txBox="1"/>
          <p:nvPr/>
        </p:nvSpPr>
        <p:spPr>
          <a:xfrm>
            <a:off x="4733633" y="2350059"/>
            <a:ext cx="6336306" cy="523220"/>
          </a:xfrm>
          <a:prstGeom prst="rect">
            <a:avLst/>
          </a:prstGeom>
          <a:noFill/>
        </p:spPr>
        <p:txBody>
          <a:bodyPr wrap="square" rtlCol="0">
            <a:spAutoFit/>
          </a:bodyPr>
          <a:lstStyle/>
          <a:p>
            <a:pPr marL="571500" indent="-571500">
              <a:buFont typeface="Arial" panose="020B0604020202020204" pitchFamily="34" charset="0"/>
              <a:buChar char="•"/>
            </a:pPr>
            <a:r>
              <a:rPr lang="en-US" sz="2800" b="1" dirty="0">
                <a:solidFill>
                  <a:srgbClr val="002060"/>
                </a:solidFill>
                <a:latin typeface="Aptos" panose="020B0004020202020204" pitchFamily="34" charset="0"/>
              </a:rPr>
              <a:t>Open &amp; Unrestricted Access</a:t>
            </a:r>
          </a:p>
        </p:txBody>
      </p:sp>
      <p:sp>
        <p:nvSpPr>
          <p:cNvPr id="6" name="TextBox 2">
            <a:extLst>
              <a:ext uri="{FF2B5EF4-FFF2-40B4-BE49-F238E27FC236}">
                <a16:creationId xmlns:a16="http://schemas.microsoft.com/office/drawing/2014/main" id="{808F1CEB-AAB0-3884-DC09-19DE3D9C3793}"/>
              </a:ext>
            </a:extLst>
          </p:cNvPr>
          <p:cNvSpPr txBox="1"/>
          <p:nvPr/>
        </p:nvSpPr>
        <p:spPr>
          <a:xfrm>
            <a:off x="4733633" y="3388660"/>
            <a:ext cx="7704162" cy="523220"/>
          </a:xfrm>
          <a:prstGeom prst="rect">
            <a:avLst/>
          </a:prstGeom>
          <a:noFill/>
        </p:spPr>
        <p:txBody>
          <a:bodyPr wrap="square" rtlCol="0">
            <a:spAutoFit/>
          </a:bodyPr>
          <a:lstStyle/>
          <a:p>
            <a:pPr marL="571500" indent="-571500">
              <a:buFont typeface="Arial" panose="020B0604020202020204" pitchFamily="34" charset="0"/>
              <a:buChar char="•"/>
            </a:pPr>
            <a:r>
              <a:rPr lang="en-US" sz="2800" b="1" dirty="0">
                <a:solidFill>
                  <a:srgbClr val="002060"/>
                </a:solidFill>
                <a:latin typeface="Aptos" panose="020B0004020202020204" pitchFamily="34" charset="0"/>
              </a:rPr>
              <a:t>Proven Success Worldwide</a:t>
            </a:r>
          </a:p>
        </p:txBody>
      </p:sp>
      <p:sp>
        <p:nvSpPr>
          <p:cNvPr id="7" name="TextBox 3">
            <a:extLst>
              <a:ext uri="{FF2B5EF4-FFF2-40B4-BE49-F238E27FC236}">
                <a16:creationId xmlns:a16="http://schemas.microsoft.com/office/drawing/2014/main" id="{30527122-4846-0808-B7F1-CFD62D7A1C6A}"/>
              </a:ext>
            </a:extLst>
          </p:cNvPr>
          <p:cNvSpPr txBox="1"/>
          <p:nvPr/>
        </p:nvSpPr>
        <p:spPr>
          <a:xfrm>
            <a:off x="4733633" y="4408317"/>
            <a:ext cx="7634946" cy="1077218"/>
          </a:xfrm>
          <a:prstGeom prst="rect">
            <a:avLst/>
          </a:prstGeom>
          <a:noFill/>
        </p:spPr>
        <p:txBody>
          <a:bodyPr wrap="square" rtlCol="0">
            <a:spAutoFit/>
          </a:bodyPr>
          <a:lstStyle/>
          <a:p>
            <a:pPr marL="571500" indent="-571500">
              <a:buFont typeface="Arial" panose="020B0604020202020204" pitchFamily="34" charset="0"/>
              <a:buChar char="•"/>
            </a:pPr>
            <a:r>
              <a:rPr lang="en-US" sz="2800" b="1" dirty="0">
                <a:solidFill>
                  <a:srgbClr val="002060"/>
                </a:solidFill>
                <a:latin typeface="Aptos" panose="020B0004020202020204" pitchFamily="34" charset="0"/>
              </a:rPr>
              <a:t>Institutional Readiness for Openness</a:t>
            </a:r>
          </a:p>
          <a:p>
            <a:endParaRPr lang="en-US" sz="3600" dirty="0"/>
          </a:p>
        </p:txBody>
      </p:sp>
    </p:spTree>
    <p:extLst>
      <p:ext uri="{BB962C8B-B14F-4D97-AF65-F5344CB8AC3E}">
        <p14:creationId xmlns:p14="http://schemas.microsoft.com/office/powerpoint/2010/main" val="52881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FC2D5-1FCC-6F12-2BBC-DA88EE4D9EE8}"/>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FDE2C4CA-8626-73A1-E007-1002B8167C94}"/>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591CFF99-78C3-8DD6-F245-AE9DCD55FCDC}"/>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STRATEGIC IMPORTANCE OF AIR CONNECTIVITY</a:t>
            </a:r>
          </a:p>
        </p:txBody>
      </p:sp>
      <p:cxnSp>
        <p:nvCxnSpPr>
          <p:cNvPr id="2" name="Conector recto 1">
            <a:extLst>
              <a:ext uri="{FF2B5EF4-FFF2-40B4-BE49-F238E27FC236}">
                <a16:creationId xmlns:a16="http://schemas.microsoft.com/office/drawing/2014/main" id="{F98D7FB7-0BCC-77CD-6FBD-38798F0C8CFC}"/>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B75C7AA9-AE66-81A5-2A7E-B99B5043349C}"/>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0" name="TextBox 9">
            <a:extLst>
              <a:ext uri="{FF2B5EF4-FFF2-40B4-BE49-F238E27FC236}">
                <a16:creationId xmlns:a16="http://schemas.microsoft.com/office/drawing/2014/main" id="{A770C821-C904-DE70-1E4B-4A8A7FE00F76}"/>
              </a:ext>
            </a:extLst>
          </p:cNvPr>
          <p:cNvSpPr txBox="1"/>
          <p:nvPr/>
        </p:nvSpPr>
        <p:spPr>
          <a:xfrm>
            <a:off x="4414836" y="2156982"/>
            <a:ext cx="7451581" cy="3293209"/>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ts val="24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Air transport supports up to 8.7% of employment and 12.8% of GDP in small island states. </a:t>
            </a:r>
          </a:p>
          <a:p>
            <a:pPr marL="285750" marR="0" lvl="0" indent="-285750" algn="l" defTabSz="914400" rtl="0" eaLnBrk="0" fontAlgn="base" latinLnBrk="0" hangingPunct="0">
              <a:lnSpc>
                <a:spcPct val="100000"/>
              </a:lnSpc>
              <a:spcBef>
                <a:spcPct val="0"/>
              </a:spcBef>
              <a:spcAft>
                <a:spcPts val="24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Tourism contributes over 10% of GDP in nearly all Caribbean islands; up to 83% in Antigua &amp; Barbuda. </a:t>
            </a:r>
          </a:p>
          <a:p>
            <a:pPr marL="285750" marR="0" lvl="0" indent="-285750" algn="l" defTabSz="914400" rtl="0" eaLnBrk="0" fontAlgn="base" latinLnBrk="0" hangingPunct="0">
              <a:lnSpc>
                <a:spcPct val="100000"/>
              </a:lnSpc>
              <a:spcBef>
                <a:spcPct val="0"/>
              </a:spcBef>
              <a:spcAft>
                <a:spcPts val="24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Air connectivity is vital for economic competitiveness and regional integration. </a:t>
            </a:r>
          </a:p>
        </p:txBody>
      </p:sp>
    </p:spTree>
    <p:extLst>
      <p:ext uri="{BB962C8B-B14F-4D97-AF65-F5344CB8AC3E}">
        <p14:creationId xmlns:p14="http://schemas.microsoft.com/office/powerpoint/2010/main" val="4005685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A11CA-1A3F-1901-B52A-C41D9CAE5D46}"/>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C949BF8B-7B7C-DB83-66EE-8018D47C46BD}"/>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4535224B-14E6-54F2-BC4C-95E2231BA920}"/>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DUAL REALITIES OF CARIBBEAN CONNECTIVITY</a:t>
            </a:r>
          </a:p>
        </p:txBody>
      </p:sp>
      <p:cxnSp>
        <p:nvCxnSpPr>
          <p:cNvPr id="2" name="Conector recto 1">
            <a:extLst>
              <a:ext uri="{FF2B5EF4-FFF2-40B4-BE49-F238E27FC236}">
                <a16:creationId xmlns:a16="http://schemas.microsoft.com/office/drawing/2014/main" id="{2A1B48DD-F2C3-3BCC-9B69-DF417317D5EB}"/>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5DFCFB44-902E-1D5F-1714-BE4ED56E5BF4}"/>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TextBox 7">
            <a:extLst>
              <a:ext uri="{FF2B5EF4-FFF2-40B4-BE49-F238E27FC236}">
                <a16:creationId xmlns:a16="http://schemas.microsoft.com/office/drawing/2014/main" id="{551D8011-2659-6735-1668-802E31DA47E4}"/>
              </a:ext>
            </a:extLst>
          </p:cNvPr>
          <p:cNvSpPr txBox="1"/>
          <p:nvPr/>
        </p:nvSpPr>
        <p:spPr>
          <a:xfrm>
            <a:off x="4258973" y="2361611"/>
            <a:ext cx="6096866" cy="3139321"/>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Extra-Caribbean seat capacity grew +2.8% CAGR (2010–2024); now 85% of total. </a:t>
            </a:r>
          </a:p>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Intra-Caribbean capacity declined nearly 50% over the same period. </a:t>
            </a:r>
          </a:p>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Intra-regional connectivity index fell 30%, especially in Eastern Caribbean. </a:t>
            </a:r>
          </a:p>
        </p:txBody>
      </p:sp>
    </p:spTree>
    <p:extLst>
      <p:ext uri="{BB962C8B-B14F-4D97-AF65-F5344CB8AC3E}">
        <p14:creationId xmlns:p14="http://schemas.microsoft.com/office/powerpoint/2010/main" val="4019269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0172-6FC8-B206-A7CB-712170198A99}"/>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324A71E7-4DC5-E2BD-0E2E-90FBE1040829}"/>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EB2457BC-0BAC-BCAA-183A-441F818AD253}"/>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BARRIERS TO INTRA-CARIBBEAN TRAVEL</a:t>
            </a:r>
          </a:p>
        </p:txBody>
      </p:sp>
      <p:cxnSp>
        <p:nvCxnSpPr>
          <p:cNvPr id="2" name="Conector recto 1">
            <a:extLst>
              <a:ext uri="{FF2B5EF4-FFF2-40B4-BE49-F238E27FC236}">
                <a16:creationId xmlns:a16="http://schemas.microsoft.com/office/drawing/2014/main" id="{447F7B76-6660-F610-E4AE-D34B34139699}"/>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678B65DC-6F8F-B31F-DB7C-F17D9ADDC4B3}"/>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1" name="TextBox 10">
            <a:extLst>
              <a:ext uri="{FF2B5EF4-FFF2-40B4-BE49-F238E27FC236}">
                <a16:creationId xmlns:a16="http://schemas.microsoft.com/office/drawing/2014/main" id="{13BECBCD-3AC3-82CB-8A83-B190F375CCF9}"/>
              </a:ext>
            </a:extLst>
          </p:cNvPr>
          <p:cNvSpPr txBox="1"/>
          <p:nvPr/>
        </p:nvSpPr>
        <p:spPr>
          <a:xfrm>
            <a:off x="4207019" y="2227940"/>
            <a:ext cx="7197003" cy="3370153"/>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Fragmented markets and small-scale demand.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Limited airport anchors and weak inter-island networks.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High travel costs, low frequencies, and inconvenient itineraries.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ptos" panose="020B0004020202020204" pitchFamily="34" charset="0"/>
              </a:rPr>
              <a:t>Decline in city pairs and weekly flights over two decades </a:t>
            </a:r>
          </a:p>
        </p:txBody>
      </p:sp>
    </p:spTree>
    <p:extLst>
      <p:ext uri="{BB962C8B-B14F-4D97-AF65-F5344CB8AC3E}">
        <p14:creationId xmlns:p14="http://schemas.microsoft.com/office/powerpoint/2010/main" val="780215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7BF4B-FA51-47FA-53A7-B779A66C6572}"/>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5AB5766B-A29F-7F94-A8F3-28610B463396}"/>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6F6BD1FF-52C5-AE91-5CA9-5C6F7AD8F6CA}"/>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POLICY AND REGULATORY CHALLENGES</a:t>
            </a:r>
          </a:p>
        </p:txBody>
      </p:sp>
      <p:cxnSp>
        <p:nvCxnSpPr>
          <p:cNvPr id="2" name="Conector recto 1">
            <a:extLst>
              <a:ext uri="{FF2B5EF4-FFF2-40B4-BE49-F238E27FC236}">
                <a16:creationId xmlns:a16="http://schemas.microsoft.com/office/drawing/2014/main" id="{91AD2B4E-C539-389B-3B24-32F3BC94DFDB}"/>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56640D30-FBC3-E663-97A4-E98C4ECF8142}"/>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7" name="TextBox 6">
            <a:extLst>
              <a:ext uri="{FF2B5EF4-FFF2-40B4-BE49-F238E27FC236}">
                <a16:creationId xmlns:a16="http://schemas.microsoft.com/office/drawing/2014/main" id="{4F473EC9-B52C-266E-B10B-2D0EAEFF2CFD}"/>
              </a:ext>
            </a:extLst>
          </p:cNvPr>
          <p:cNvSpPr txBox="1"/>
          <p:nvPr/>
        </p:nvSpPr>
        <p:spPr>
          <a:xfrm>
            <a:off x="4394054" y="2035936"/>
            <a:ext cx="6978795" cy="3739485"/>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Unilateral government actions without industry consultation. </a:t>
            </a:r>
          </a:p>
          <a:p>
            <a:r>
              <a:rPr lang="en-US" altLang="en-US" dirty="0"/>
              <a:t>Burdensome regulations and non-aviation taxes. </a:t>
            </a:r>
          </a:p>
          <a:p>
            <a:r>
              <a:rPr lang="en-US" altLang="en-US" dirty="0"/>
              <a:t>Fragmented visa, entry, and airport security protocols. </a:t>
            </a:r>
          </a:p>
          <a:p>
            <a:r>
              <a:rPr lang="en-US" altLang="en-US" dirty="0"/>
              <a:t>Lengthy permit processes and lack of multimodal vision. </a:t>
            </a:r>
          </a:p>
        </p:txBody>
      </p:sp>
    </p:spTree>
    <p:extLst>
      <p:ext uri="{BB962C8B-B14F-4D97-AF65-F5344CB8AC3E}">
        <p14:creationId xmlns:p14="http://schemas.microsoft.com/office/powerpoint/2010/main" val="1155861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C9EF7-2D21-176F-6DF6-14597049AD3C}"/>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9BBB90F1-6EE7-6C06-AC71-8302CC77EFDD}"/>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5613EFDC-598A-FCBC-ABD8-1CE5226FA982}"/>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MARKET AND COST PRESSURES</a:t>
            </a:r>
          </a:p>
        </p:txBody>
      </p:sp>
      <p:cxnSp>
        <p:nvCxnSpPr>
          <p:cNvPr id="2" name="Conector recto 1">
            <a:extLst>
              <a:ext uri="{FF2B5EF4-FFF2-40B4-BE49-F238E27FC236}">
                <a16:creationId xmlns:a16="http://schemas.microsoft.com/office/drawing/2014/main" id="{73FFF054-3BFB-7818-EEC9-B0EAE8E712DA}"/>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5DF220E8-109D-5C0E-1965-A0A15DFC44EB}"/>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TextBox 7">
            <a:extLst>
              <a:ext uri="{FF2B5EF4-FFF2-40B4-BE49-F238E27FC236}">
                <a16:creationId xmlns:a16="http://schemas.microsoft.com/office/drawing/2014/main" id="{502D11BC-6C16-8CA3-E41C-0F62E92C602F}"/>
              </a:ext>
            </a:extLst>
          </p:cNvPr>
          <p:cNvSpPr txBox="1"/>
          <p:nvPr/>
        </p:nvSpPr>
        <p:spPr>
          <a:xfrm>
            <a:off x="4186237" y="2170791"/>
            <a:ext cx="7212590" cy="3139321"/>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Intra-Caribbean airfares and hotel costs are disproportionately high. </a:t>
            </a:r>
          </a:p>
          <a:p>
            <a:r>
              <a:rPr lang="en-US" altLang="en-US" dirty="0"/>
              <a:t>Average Daily Rates for Caribbean hotels: $437 USD vs. $273 USD (U.S.) and €243 (Southern Europe). </a:t>
            </a:r>
          </a:p>
          <a:p>
            <a:r>
              <a:rPr lang="en-US" altLang="en-US" dirty="0"/>
              <a:t>Local incomes often insufficient to support regional travel </a:t>
            </a:r>
          </a:p>
        </p:txBody>
      </p:sp>
    </p:spTree>
    <p:extLst>
      <p:ext uri="{BB962C8B-B14F-4D97-AF65-F5344CB8AC3E}">
        <p14:creationId xmlns:p14="http://schemas.microsoft.com/office/powerpoint/2010/main" val="909750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5511-2201-90AC-D822-DF45B847AC26}"/>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3092BB5E-08EB-9B70-2288-31371D59B5AD}"/>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D3849940-4582-516B-5FC7-E162CD87BDFD}"/>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RECOMMENDATION 1 – BILATERAL FIRST</a:t>
            </a:r>
          </a:p>
        </p:txBody>
      </p:sp>
      <p:cxnSp>
        <p:nvCxnSpPr>
          <p:cNvPr id="2" name="Conector recto 1">
            <a:extLst>
              <a:ext uri="{FF2B5EF4-FFF2-40B4-BE49-F238E27FC236}">
                <a16:creationId xmlns:a16="http://schemas.microsoft.com/office/drawing/2014/main" id="{C933383B-C2BD-D5C5-75BD-D0C5887FF753}"/>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739C2B49-C089-89C1-7A7E-E4524E8AD1BA}"/>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TextBox 7">
            <a:extLst>
              <a:ext uri="{FF2B5EF4-FFF2-40B4-BE49-F238E27FC236}">
                <a16:creationId xmlns:a16="http://schemas.microsoft.com/office/drawing/2014/main" id="{5B07D374-BE33-FBD5-580D-F7575ACF438A}"/>
              </a:ext>
            </a:extLst>
          </p:cNvPr>
          <p:cNvSpPr txBox="1"/>
          <p:nvPr/>
        </p:nvSpPr>
        <p:spPr>
          <a:xfrm>
            <a:off x="4186237" y="2170791"/>
            <a:ext cx="7212590" cy="1938992"/>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Prioritize bilateral commercial opportunities over aspirational regional schemes. </a:t>
            </a:r>
          </a:p>
          <a:p>
            <a:r>
              <a:rPr lang="en-US" altLang="en-US" dirty="0"/>
              <a:t>Focus on tangible, demand-driven partnerships. </a:t>
            </a:r>
          </a:p>
          <a:p>
            <a:r>
              <a:rPr lang="en-US" altLang="en-US" dirty="0"/>
              <a:t>Use multilateral platforms for dialogue, not dependency. </a:t>
            </a:r>
          </a:p>
        </p:txBody>
      </p:sp>
    </p:spTree>
    <p:extLst>
      <p:ext uri="{BB962C8B-B14F-4D97-AF65-F5344CB8AC3E}">
        <p14:creationId xmlns:p14="http://schemas.microsoft.com/office/powerpoint/2010/main" val="108134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F54C-E3B9-432E-BC46-4FDEAFEAFAA2}"/>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E1EA7E04-19CA-FCC2-FBE6-CDF786DCAA72}"/>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43F6E3D6-F0C9-1789-3AEE-3F82F848BF30}"/>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RECOMMENDATION 2 – REGULATORY CONVERGENCE</a:t>
            </a:r>
          </a:p>
        </p:txBody>
      </p:sp>
      <p:cxnSp>
        <p:nvCxnSpPr>
          <p:cNvPr id="2" name="Conector recto 1">
            <a:extLst>
              <a:ext uri="{FF2B5EF4-FFF2-40B4-BE49-F238E27FC236}">
                <a16:creationId xmlns:a16="http://schemas.microsoft.com/office/drawing/2014/main" id="{BD29A1C1-A40F-E8EA-BCFF-86BF60044FFF}"/>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5" name="Rectángulo 14">
            <a:extLst>
              <a:ext uri="{FF2B5EF4-FFF2-40B4-BE49-F238E27FC236}">
                <a16:creationId xmlns:a16="http://schemas.microsoft.com/office/drawing/2014/main" id="{0CCA36FB-6C32-1703-59C0-E899AC7F09E8}"/>
              </a:ext>
            </a:extLst>
          </p:cNvPr>
          <p:cNvSpPr/>
          <p:nvPr/>
        </p:nvSpPr>
        <p:spPr>
          <a:xfrm>
            <a:off x="0" y="1373874"/>
            <a:ext cx="4003340" cy="5484126"/>
          </a:xfrm>
          <a:prstGeom prst="rect">
            <a:avLst/>
          </a:prstGeom>
          <a:solidFill>
            <a:srgbClr val="4472C4">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8" name="TextBox 7">
            <a:extLst>
              <a:ext uri="{FF2B5EF4-FFF2-40B4-BE49-F238E27FC236}">
                <a16:creationId xmlns:a16="http://schemas.microsoft.com/office/drawing/2014/main" id="{52E69283-7D4C-B518-2679-3A8B24CFEE94}"/>
              </a:ext>
            </a:extLst>
          </p:cNvPr>
          <p:cNvSpPr txBox="1"/>
          <p:nvPr/>
        </p:nvSpPr>
        <p:spPr>
          <a:xfrm>
            <a:off x="4186237" y="2170791"/>
            <a:ext cx="7212590" cy="2677656"/>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Aim for alignment on key issues (e.g., visas, security) rather than full harmonization. </a:t>
            </a:r>
          </a:p>
          <a:p>
            <a:r>
              <a:rPr lang="en-US" altLang="en-US" dirty="0"/>
              <a:t>Leverage CARICOM MASA’s “Community of Interest” principle. </a:t>
            </a:r>
          </a:p>
          <a:p>
            <a:r>
              <a:rPr lang="en-US" altLang="en-US" dirty="0"/>
              <a:t>Select 1–2 priority areas for immediate convergence. </a:t>
            </a:r>
          </a:p>
          <a:p>
            <a:endParaRPr lang="en-US" altLang="en-US" dirty="0"/>
          </a:p>
        </p:txBody>
      </p:sp>
    </p:spTree>
    <p:extLst>
      <p:ext uri="{BB962C8B-B14F-4D97-AF65-F5344CB8AC3E}">
        <p14:creationId xmlns:p14="http://schemas.microsoft.com/office/powerpoint/2010/main" val="1625426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CB91-9321-1860-5C66-BC3436E722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15C2120-41B7-BD59-6938-88F83671D637}"/>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ADDITIONAL RECOMMENDATIONS</a:t>
            </a:r>
          </a:p>
        </p:txBody>
      </p:sp>
      <p:cxnSp>
        <p:nvCxnSpPr>
          <p:cNvPr id="2" name="Conector recto 1">
            <a:extLst>
              <a:ext uri="{FF2B5EF4-FFF2-40B4-BE49-F238E27FC236}">
                <a16:creationId xmlns:a16="http://schemas.microsoft.com/office/drawing/2014/main" id="{8AB016CB-A517-A433-8562-CBF44B8A5113}"/>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C8083E9F-8332-7B3E-8E08-5BD01F262A36}"/>
              </a:ext>
            </a:extLst>
          </p:cNvPr>
          <p:cNvSpPr txBox="1"/>
          <p:nvPr/>
        </p:nvSpPr>
        <p:spPr>
          <a:xfrm>
            <a:off x="3765409" y="2170791"/>
            <a:ext cx="7212590" cy="3370153"/>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Implement regional incentive schemes for route development and resident travel. </a:t>
            </a:r>
          </a:p>
          <a:p>
            <a:r>
              <a:rPr lang="en-US" altLang="en-US" dirty="0"/>
              <a:t>Reduce total travel costs with a “journey vision” (airfare, layovers, taxes). </a:t>
            </a:r>
          </a:p>
          <a:p>
            <a:r>
              <a:rPr lang="en-US" altLang="en-US" dirty="0"/>
              <a:t>Move from “paper liberalization” to effective, business-friendly regulation.</a:t>
            </a:r>
          </a:p>
          <a:p>
            <a:endParaRPr lang="en-US" altLang="en-US" dirty="0"/>
          </a:p>
        </p:txBody>
      </p:sp>
      <p:pic>
        <p:nvPicPr>
          <p:cNvPr id="6" name="Picture 5">
            <a:extLst>
              <a:ext uri="{FF2B5EF4-FFF2-40B4-BE49-F238E27FC236}">
                <a16:creationId xmlns:a16="http://schemas.microsoft.com/office/drawing/2014/main" id="{C84DB541-A09B-9754-2F41-A733E2CE49E3}"/>
              </a:ext>
            </a:extLst>
          </p:cNvPr>
          <p:cNvPicPr>
            <a:picLocks noChangeAspect="1"/>
          </p:cNvPicPr>
          <p:nvPr/>
        </p:nvPicPr>
        <p:blipFill>
          <a:blip r:embed="rId2"/>
          <a:stretch>
            <a:fillRect/>
          </a:stretch>
        </p:blipFill>
        <p:spPr>
          <a:xfrm>
            <a:off x="0" y="1375061"/>
            <a:ext cx="3211998" cy="5851819"/>
          </a:xfrm>
          <a:prstGeom prst="rect">
            <a:avLst/>
          </a:prstGeom>
        </p:spPr>
      </p:pic>
    </p:spTree>
    <p:extLst>
      <p:ext uri="{BB962C8B-B14F-4D97-AF65-F5344CB8AC3E}">
        <p14:creationId xmlns:p14="http://schemas.microsoft.com/office/powerpoint/2010/main" val="3959686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73D3-9F22-1736-4909-DF5885BE62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8606944-3695-4DDD-3A2D-85EACB4DFB1C}"/>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A RENEWED VISION FOR PROGRESS</a:t>
            </a:r>
          </a:p>
        </p:txBody>
      </p:sp>
      <p:cxnSp>
        <p:nvCxnSpPr>
          <p:cNvPr id="2" name="Conector recto 1">
            <a:extLst>
              <a:ext uri="{FF2B5EF4-FFF2-40B4-BE49-F238E27FC236}">
                <a16:creationId xmlns:a16="http://schemas.microsoft.com/office/drawing/2014/main" id="{944B744C-B141-7A13-9649-3784D0776BF4}"/>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id="{400BE36B-A086-040F-F514-87DAA26C7534}"/>
              </a:ext>
            </a:extLst>
          </p:cNvPr>
          <p:cNvSpPr txBox="1"/>
          <p:nvPr/>
        </p:nvSpPr>
        <p:spPr>
          <a:xfrm>
            <a:off x="4186237" y="2170791"/>
            <a:ext cx="7212590" cy="3370153"/>
          </a:xfrm>
          <a:prstGeom prst="rect">
            <a:avLst/>
          </a:prstGeom>
          <a:noFill/>
        </p:spPr>
        <p:txBody>
          <a:bodyPr wrap="square">
            <a:spAutoFit/>
          </a:bodyPr>
          <a:lstStyle>
            <a:defPPr>
              <a:defRPr lang="en-US"/>
            </a:defPPr>
            <a:lvl1pPr marL="285750" marR="0" lvl="0" indent="-285750" eaLnBrk="0" fontAlgn="base" hangingPunct="0">
              <a:lnSpc>
                <a:spcPct val="100000"/>
              </a:lnSpc>
              <a:spcBef>
                <a:spcPct val="0"/>
              </a:spcBef>
              <a:spcAft>
                <a:spcPts val="1800"/>
              </a:spcAft>
              <a:buClrTx/>
              <a:buSzTx/>
              <a:buFont typeface="Arial" panose="020B0604020202020204" pitchFamily="34" charset="0"/>
              <a:buChar char="•"/>
              <a:tabLst/>
              <a:defRPr kumimoji="0" sz="2400" b="1" i="0" u="none" strike="noStrike" cap="none" normalizeH="0" baseline="0">
                <a:ln>
                  <a:noFill/>
                </a:ln>
                <a:effectLst/>
                <a:latin typeface="Aptos" panose="020B0004020202020204" pitchFamily="34" charset="0"/>
              </a:defRPr>
            </a:lvl1pPr>
          </a:lstStyle>
          <a:p>
            <a:r>
              <a:rPr lang="en-US" altLang="en-US" dirty="0"/>
              <a:t>Intra-Caribbean connectivity must be treated as a strategic priority. </a:t>
            </a:r>
          </a:p>
          <a:p>
            <a:r>
              <a:rPr lang="en-US" altLang="en-US" dirty="0"/>
              <a:t>Success depends on political will, targeted investment, and industry collaboration. </a:t>
            </a:r>
          </a:p>
          <a:p>
            <a:r>
              <a:rPr lang="en-US" altLang="en-US" dirty="0"/>
              <a:t>ACI-LAC will continue to work on advocacy, fostering partnerships, and data-driven action. </a:t>
            </a:r>
          </a:p>
          <a:p>
            <a:endParaRPr lang="en-US" altLang="en-US" dirty="0"/>
          </a:p>
        </p:txBody>
      </p:sp>
      <p:pic>
        <p:nvPicPr>
          <p:cNvPr id="6" name="Picture 5">
            <a:extLst>
              <a:ext uri="{FF2B5EF4-FFF2-40B4-BE49-F238E27FC236}">
                <a16:creationId xmlns:a16="http://schemas.microsoft.com/office/drawing/2014/main" id="{A47E10A0-F093-887A-3916-0838C3264CA2}"/>
              </a:ext>
            </a:extLst>
          </p:cNvPr>
          <p:cNvPicPr>
            <a:picLocks noChangeAspect="1"/>
          </p:cNvPicPr>
          <p:nvPr/>
        </p:nvPicPr>
        <p:blipFill>
          <a:blip r:embed="rId2"/>
          <a:stretch>
            <a:fillRect/>
          </a:stretch>
        </p:blipFill>
        <p:spPr>
          <a:xfrm>
            <a:off x="-16455" y="1371604"/>
            <a:ext cx="4141633" cy="5522177"/>
          </a:xfrm>
          <a:prstGeom prst="rect">
            <a:avLst/>
          </a:prstGeom>
        </p:spPr>
      </p:pic>
    </p:spTree>
    <p:extLst>
      <p:ext uri="{BB962C8B-B14F-4D97-AF65-F5344CB8AC3E}">
        <p14:creationId xmlns:p14="http://schemas.microsoft.com/office/powerpoint/2010/main" val="243385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02FD1485-257C-602A-BC8C-743C0D9E5FBB}"/>
              </a:ext>
            </a:extLst>
          </p:cNvPr>
          <p:cNvSpPr txBox="1"/>
          <p:nvPr/>
        </p:nvSpPr>
        <p:spPr>
          <a:xfrm>
            <a:off x="433459" y="3463551"/>
            <a:ext cx="7463632" cy="473976"/>
          </a:xfrm>
          <a:prstGeom prst="rect">
            <a:avLst/>
          </a:prstGeom>
          <a:noFill/>
        </p:spPr>
        <p:txBody>
          <a:bodyPr wrap="square">
            <a:spAutoFit/>
          </a:bodyPr>
          <a:lstStyle/>
          <a:p>
            <a:pPr marL="571500" marR="0" indent="-342900">
              <a:lnSpc>
                <a:spcPct val="107000"/>
              </a:lnSpc>
              <a:spcAft>
                <a:spcPts val="800"/>
              </a:spcAft>
              <a:buFont typeface="Arial" panose="020B0604020202020204" pitchFamily="34" charset="0"/>
              <a:buChar char="•"/>
            </a:pPr>
            <a:r>
              <a:rPr lang="en-US" sz="2400" b="1" dirty="0">
                <a:solidFill>
                  <a:schemeClr val="accent1">
                    <a:lumMod val="50000"/>
                  </a:schemeClr>
                </a:solidFill>
                <a:latin typeface="Aptos" panose="020B0004020202020204" pitchFamily="34" charset="0"/>
              </a:rPr>
              <a:t>Globally &gt; 2,100 member airports </a:t>
            </a:r>
          </a:p>
        </p:txBody>
      </p:sp>
      <p:sp>
        <p:nvSpPr>
          <p:cNvPr id="7" name="TextBox 6">
            <a:extLst>
              <a:ext uri="{FF2B5EF4-FFF2-40B4-BE49-F238E27FC236}">
                <a16:creationId xmlns:a16="http://schemas.microsoft.com/office/drawing/2014/main" id="{3EE1BD95-9CC2-E667-ECD6-77B2301B7064}"/>
              </a:ext>
            </a:extLst>
          </p:cNvPr>
          <p:cNvSpPr txBox="1"/>
          <p:nvPr/>
        </p:nvSpPr>
        <p:spPr>
          <a:xfrm>
            <a:off x="433459" y="2157385"/>
            <a:ext cx="7865920" cy="473976"/>
          </a:xfrm>
          <a:prstGeom prst="rect">
            <a:avLst/>
          </a:prstGeom>
          <a:noFill/>
        </p:spPr>
        <p:txBody>
          <a:bodyPr wrap="square">
            <a:spAutoFit/>
          </a:bodyPr>
          <a:lstStyle>
            <a:defPPr>
              <a:defRPr lang="en-US"/>
            </a:defPPr>
            <a:lvl1pPr marL="571500" marR="0" indent="-342900">
              <a:lnSpc>
                <a:spcPct val="107000"/>
              </a:lnSpc>
              <a:spcAft>
                <a:spcPts val="800"/>
              </a:spcAft>
              <a:buFont typeface="Arial" panose="020B0604020202020204" pitchFamily="34" charset="0"/>
              <a:buChar char="•"/>
              <a:defRPr sz="2000">
                <a:solidFill>
                  <a:schemeClr val="accent1">
                    <a:lumMod val="50000"/>
                  </a:schemeClr>
                </a:solidFill>
                <a:latin typeface="Aptos" panose="020B0004020202020204" pitchFamily="34" charset="0"/>
              </a:defRPr>
            </a:lvl1pPr>
          </a:lstStyle>
          <a:p>
            <a:r>
              <a:rPr lang="en-US" sz="2400" b="1" dirty="0"/>
              <a:t>International Association of Airports</a:t>
            </a:r>
          </a:p>
        </p:txBody>
      </p:sp>
      <p:sp>
        <p:nvSpPr>
          <p:cNvPr id="13" name="TextBox 12">
            <a:extLst>
              <a:ext uri="{FF2B5EF4-FFF2-40B4-BE49-F238E27FC236}">
                <a16:creationId xmlns:a16="http://schemas.microsoft.com/office/drawing/2014/main" id="{CF53CB53-7451-5D0A-2740-C71A9233901D}"/>
              </a:ext>
            </a:extLst>
          </p:cNvPr>
          <p:cNvSpPr txBox="1"/>
          <p:nvPr/>
        </p:nvSpPr>
        <p:spPr>
          <a:xfrm>
            <a:off x="433459" y="2862274"/>
            <a:ext cx="7780555" cy="473976"/>
          </a:xfrm>
          <a:prstGeom prst="rect">
            <a:avLst/>
          </a:prstGeom>
          <a:noFill/>
        </p:spPr>
        <p:txBody>
          <a:bodyPr wrap="square">
            <a:spAutoFit/>
          </a:bodyPr>
          <a:lstStyle>
            <a:defPPr>
              <a:defRPr lang="en-US"/>
            </a:defPPr>
            <a:lvl1pPr marL="571500" marR="0" indent="-342900">
              <a:lnSpc>
                <a:spcPct val="107000"/>
              </a:lnSpc>
              <a:spcAft>
                <a:spcPts val="800"/>
              </a:spcAft>
              <a:buFont typeface="Arial" panose="020B0604020202020204" pitchFamily="34" charset="0"/>
              <a:buChar char="•"/>
              <a:defRPr sz="2000">
                <a:solidFill>
                  <a:srgbClr val="002060"/>
                </a:solidFill>
                <a:latin typeface="Aptos" panose="020B0004020202020204" pitchFamily="34" charset="0"/>
              </a:defRPr>
            </a:lvl1pPr>
          </a:lstStyle>
          <a:p>
            <a:r>
              <a:rPr lang="en-US" sz="2400" b="1" dirty="0">
                <a:solidFill>
                  <a:schemeClr val="accent1">
                    <a:lumMod val="50000"/>
                  </a:schemeClr>
                </a:solidFill>
              </a:rPr>
              <a:t>Official voice of the Airport Industry in ICAO</a:t>
            </a:r>
          </a:p>
        </p:txBody>
      </p:sp>
      <p:sp>
        <p:nvSpPr>
          <p:cNvPr id="14" name="TextBox 7">
            <a:extLst>
              <a:ext uri="{FF2B5EF4-FFF2-40B4-BE49-F238E27FC236}">
                <a16:creationId xmlns:a16="http://schemas.microsoft.com/office/drawing/2014/main" id="{98898644-C48F-42D1-7571-E1613AE5FF14}"/>
              </a:ext>
            </a:extLst>
          </p:cNvPr>
          <p:cNvSpPr txBox="1"/>
          <p:nvPr/>
        </p:nvSpPr>
        <p:spPr>
          <a:xfrm>
            <a:off x="433459" y="4112734"/>
            <a:ext cx="7463632" cy="473976"/>
          </a:xfrm>
          <a:prstGeom prst="rect">
            <a:avLst/>
          </a:prstGeom>
          <a:noFill/>
        </p:spPr>
        <p:txBody>
          <a:bodyPr wrap="square">
            <a:spAutoFit/>
          </a:bodyPr>
          <a:lstStyle/>
          <a:p>
            <a:pPr marL="571500" marR="0" indent="-342900">
              <a:lnSpc>
                <a:spcPct val="107000"/>
              </a:lnSpc>
              <a:spcAft>
                <a:spcPts val="800"/>
              </a:spcAft>
              <a:buFont typeface="Arial" panose="020B0604020202020204" pitchFamily="34" charset="0"/>
              <a:buChar char="•"/>
            </a:pPr>
            <a:r>
              <a:rPr lang="es-419" sz="2400" b="1" dirty="0" err="1">
                <a:solidFill>
                  <a:schemeClr val="accent1">
                    <a:lumMod val="50000"/>
                  </a:schemeClr>
                </a:solidFill>
                <a:latin typeface="Aptos" panose="020B0004020202020204" pitchFamily="34" charset="0"/>
              </a:rPr>
              <a:t>Caribbean</a:t>
            </a:r>
            <a:r>
              <a:rPr lang="es-419" sz="2400" b="1" dirty="0">
                <a:solidFill>
                  <a:schemeClr val="accent1">
                    <a:lumMod val="50000"/>
                  </a:schemeClr>
                </a:solidFill>
                <a:latin typeface="Aptos" panose="020B0004020202020204" pitchFamily="34" charset="0"/>
              </a:rPr>
              <a:t> and </a:t>
            </a:r>
            <a:r>
              <a:rPr lang="es-419" sz="2400" b="1" dirty="0" err="1">
                <a:solidFill>
                  <a:schemeClr val="accent1">
                    <a:lumMod val="50000"/>
                  </a:schemeClr>
                </a:solidFill>
                <a:latin typeface="Aptos" panose="020B0004020202020204" pitchFamily="34" charset="0"/>
              </a:rPr>
              <a:t>Latin</a:t>
            </a:r>
            <a:r>
              <a:rPr lang="es-419" sz="2400" b="1" dirty="0">
                <a:solidFill>
                  <a:schemeClr val="accent1">
                    <a:lumMod val="50000"/>
                  </a:schemeClr>
                </a:solidFill>
                <a:latin typeface="Aptos" panose="020B0004020202020204" pitchFamily="34" charset="0"/>
              </a:rPr>
              <a:t> </a:t>
            </a:r>
            <a:r>
              <a:rPr lang="es-419" sz="2400" b="1" dirty="0" err="1">
                <a:solidFill>
                  <a:schemeClr val="accent1">
                    <a:lumMod val="50000"/>
                  </a:schemeClr>
                </a:solidFill>
                <a:latin typeface="Aptos" panose="020B0004020202020204" pitchFamily="34" charset="0"/>
              </a:rPr>
              <a:t>America</a:t>
            </a:r>
            <a:r>
              <a:rPr lang="es-419" sz="2400" b="1" dirty="0">
                <a:solidFill>
                  <a:schemeClr val="accent1">
                    <a:lumMod val="50000"/>
                  </a:schemeClr>
                </a:solidFill>
                <a:latin typeface="Aptos" panose="020B0004020202020204" pitchFamily="34" charset="0"/>
              </a:rPr>
              <a:t> &gt; 300 </a:t>
            </a:r>
            <a:r>
              <a:rPr lang="es-419" sz="2400" b="1" dirty="0" err="1">
                <a:solidFill>
                  <a:schemeClr val="accent1">
                    <a:lumMod val="50000"/>
                  </a:schemeClr>
                </a:solidFill>
                <a:latin typeface="Aptos" panose="020B0004020202020204" pitchFamily="34" charset="0"/>
              </a:rPr>
              <a:t>airports</a:t>
            </a:r>
            <a:endParaRPr lang="en-US" sz="2400" b="1" dirty="0">
              <a:solidFill>
                <a:schemeClr val="accent1">
                  <a:lumMod val="50000"/>
                </a:schemeClr>
              </a:solidFill>
              <a:latin typeface="Aptos" panose="020B0004020202020204" pitchFamily="34" charset="0"/>
            </a:endParaRPr>
          </a:p>
        </p:txBody>
      </p:sp>
      <p:sp>
        <p:nvSpPr>
          <p:cNvPr id="15" name="TextBox 14">
            <a:extLst>
              <a:ext uri="{FF2B5EF4-FFF2-40B4-BE49-F238E27FC236}">
                <a16:creationId xmlns:a16="http://schemas.microsoft.com/office/drawing/2014/main" id="{6402CC2C-CDEF-242B-8541-26F61EEFB7F2}"/>
              </a:ext>
            </a:extLst>
          </p:cNvPr>
          <p:cNvSpPr txBox="1"/>
          <p:nvPr/>
        </p:nvSpPr>
        <p:spPr>
          <a:xfrm>
            <a:off x="613367" y="615129"/>
            <a:ext cx="7506479" cy="1200329"/>
          </a:xfrm>
          <a:prstGeom prst="rect">
            <a:avLst/>
          </a:prstGeom>
          <a:noFill/>
        </p:spPr>
        <p:txBody>
          <a:bodyPr wrap="none" rtlCol="0">
            <a:spAutoFit/>
          </a:bodyPr>
          <a:lstStyle/>
          <a:p>
            <a:r>
              <a:rPr lang="es-419" sz="3600" b="1" dirty="0">
                <a:solidFill>
                  <a:srgbClr val="002060"/>
                </a:solidFill>
                <a:latin typeface="Aptos" panose="020B0004020202020204" pitchFamily="34" charset="0"/>
              </a:rPr>
              <a:t>Airports Council International - ACI</a:t>
            </a:r>
          </a:p>
          <a:p>
            <a:endParaRPr lang="en-US" sz="3600" b="1" dirty="0">
              <a:solidFill>
                <a:srgbClr val="002060"/>
              </a:solidFill>
              <a:latin typeface="Aptos" panose="020B0004020202020204" pitchFamily="34" charset="0"/>
            </a:endParaRPr>
          </a:p>
        </p:txBody>
      </p:sp>
    </p:spTree>
    <p:extLst>
      <p:ext uri="{BB962C8B-B14F-4D97-AF65-F5344CB8AC3E}">
        <p14:creationId xmlns:p14="http://schemas.microsoft.com/office/powerpoint/2010/main" val="201718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6D64A-E88C-58BC-8A16-BB28E1BF10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CE4E3E9-55D5-A517-9BFC-FEABD09396BE}"/>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ADVOCACY </a:t>
            </a:r>
            <a:r>
              <a:rPr lang="es-419" sz="2800" spc="-150" dirty="0" err="1">
                <a:solidFill>
                  <a:schemeClr val="bg1"/>
                </a:solidFill>
                <a:latin typeface="Aptos" panose="020B0004020202020204" pitchFamily="34" charset="0"/>
              </a:rPr>
              <a:t>on</a:t>
            </a:r>
            <a:r>
              <a:rPr lang="es-419" sz="2800" spc="-150" dirty="0">
                <a:solidFill>
                  <a:schemeClr val="bg1"/>
                </a:solidFill>
                <a:latin typeface="Aptos" panose="020B0004020202020204" pitchFamily="34" charset="0"/>
              </a:rPr>
              <a:t> GLOBAL PRIORITIES</a:t>
            </a:r>
          </a:p>
        </p:txBody>
      </p:sp>
      <p:cxnSp>
        <p:nvCxnSpPr>
          <p:cNvPr id="2" name="Conector recto 1">
            <a:extLst>
              <a:ext uri="{FF2B5EF4-FFF2-40B4-BE49-F238E27FC236}">
                <a16:creationId xmlns:a16="http://schemas.microsoft.com/office/drawing/2014/main" id="{D9D72997-87AA-4732-53AC-1F148E25418C}"/>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5" name="Oval 4">
            <a:extLst>
              <a:ext uri="{FF2B5EF4-FFF2-40B4-BE49-F238E27FC236}">
                <a16:creationId xmlns:a16="http://schemas.microsoft.com/office/drawing/2014/main" id="{A9E4C8DE-0D0C-8E9B-25C6-8D98AC402956}"/>
              </a:ext>
            </a:extLst>
          </p:cNvPr>
          <p:cNvSpPr/>
          <p:nvPr/>
        </p:nvSpPr>
        <p:spPr>
          <a:xfrm>
            <a:off x="980130" y="2148431"/>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244366-856E-1EB4-C5B3-CF36CA94CB19}"/>
              </a:ext>
            </a:extLst>
          </p:cNvPr>
          <p:cNvSpPr/>
          <p:nvPr/>
        </p:nvSpPr>
        <p:spPr>
          <a:xfrm>
            <a:off x="3534552" y="2157518"/>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D4F76B-ECC9-D4B3-C61A-D1B6A9286F26}"/>
              </a:ext>
            </a:extLst>
          </p:cNvPr>
          <p:cNvSpPr/>
          <p:nvPr/>
        </p:nvSpPr>
        <p:spPr>
          <a:xfrm>
            <a:off x="5923375" y="2137822"/>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A914C1D-621B-F21B-E1EE-C0CECC01B844}"/>
              </a:ext>
            </a:extLst>
          </p:cNvPr>
          <p:cNvSpPr/>
          <p:nvPr/>
        </p:nvSpPr>
        <p:spPr>
          <a:xfrm>
            <a:off x="8356378" y="2148431"/>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F936A9E-E94A-A5CA-8C3B-791EA1728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9483" y="2533210"/>
            <a:ext cx="829428" cy="744022"/>
          </a:xfrm>
          <a:prstGeom prst="rect">
            <a:avLst/>
          </a:prstGeom>
        </p:spPr>
      </p:pic>
      <p:pic>
        <p:nvPicPr>
          <p:cNvPr id="12" name="Picture 11">
            <a:extLst>
              <a:ext uri="{FF2B5EF4-FFF2-40B4-BE49-F238E27FC236}">
                <a16:creationId xmlns:a16="http://schemas.microsoft.com/office/drawing/2014/main" id="{8C9737A8-B76F-E9C0-A487-2E848F4AE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444" y="2568403"/>
            <a:ext cx="790688" cy="758257"/>
          </a:xfrm>
          <a:prstGeom prst="rect">
            <a:avLst/>
          </a:prstGeom>
        </p:spPr>
      </p:pic>
      <p:pic>
        <p:nvPicPr>
          <p:cNvPr id="14" name="Picture 13">
            <a:extLst>
              <a:ext uri="{FF2B5EF4-FFF2-40B4-BE49-F238E27FC236}">
                <a16:creationId xmlns:a16="http://schemas.microsoft.com/office/drawing/2014/main" id="{6F04DB5A-7869-5644-F9DE-E8829993E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548" y="2511019"/>
            <a:ext cx="845592" cy="845592"/>
          </a:xfrm>
          <a:prstGeom prst="rect">
            <a:avLst/>
          </a:prstGeom>
        </p:spPr>
      </p:pic>
      <p:pic>
        <p:nvPicPr>
          <p:cNvPr id="15" name="Picture 14">
            <a:extLst>
              <a:ext uri="{FF2B5EF4-FFF2-40B4-BE49-F238E27FC236}">
                <a16:creationId xmlns:a16="http://schemas.microsoft.com/office/drawing/2014/main" id="{370414DB-D3A8-4D58-0116-C50F41B53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1501" y="2553096"/>
            <a:ext cx="720410" cy="715406"/>
          </a:xfrm>
          <a:prstGeom prst="rect">
            <a:avLst/>
          </a:prstGeom>
        </p:spPr>
      </p:pic>
      <p:sp>
        <p:nvSpPr>
          <p:cNvPr id="16" name="Oval 15">
            <a:extLst>
              <a:ext uri="{FF2B5EF4-FFF2-40B4-BE49-F238E27FC236}">
                <a16:creationId xmlns:a16="http://schemas.microsoft.com/office/drawing/2014/main" id="{3A7C2A1B-4471-3F0A-6A1D-F336FB6031F0}"/>
              </a:ext>
            </a:extLst>
          </p:cNvPr>
          <p:cNvSpPr/>
          <p:nvPr/>
        </p:nvSpPr>
        <p:spPr>
          <a:xfrm>
            <a:off x="2285404" y="4616021"/>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F8E84C-8EC7-910A-1C9E-BCA9CFF1C143}"/>
              </a:ext>
            </a:extLst>
          </p:cNvPr>
          <p:cNvSpPr/>
          <p:nvPr/>
        </p:nvSpPr>
        <p:spPr>
          <a:xfrm>
            <a:off x="4745325" y="4630314"/>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1D549F9-A29F-05ED-BD46-8068A6BD904F}"/>
              </a:ext>
            </a:extLst>
          </p:cNvPr>
          <p:cNvSpPr txBox="1"/>
          <p:nvPr/>
        </p:nvSpPr>
        <p:spPr>
          <a:xfrm>
            <a:off x="1918056" y="6158857"/>
            <a:ext cx="2571024" cy="461665"/>
          </a:xfrm>
          <a:prstGeom prst="rect">
            <a:avLst/>
          </a:prstGeom>
          <a:noFill/>
        </p:spPr>
        <p:txBody>
          <a:bodyPr wrap="square" rtlCol="0">
            <a:spAutoFit/>
          </a:bodyPr>
          <a:lstStyle/>
          <a:p>
            <a:r>
              <a:rPr lang="en-CA" sz="2400" b="1">
                <a:solidFill>
                  <a:srgbClr val="E2B832"/>
                </a:solidFill>
              </a:rPr>
              <a:t>Airport Security</a:t>
            </a:r>
          </a:p>
        </p:txBody>
      </p:sp>
      <p:sp>
        <p:nvSpPr>
          <p:cNvPr id="19" name="TextBox 18">
            <a:extLst>
              <a:ext uri="{FF2B5EF4-FFF2-40B4-BE49-F238E27FC236}">
                <a16:creationId xmlns:a16="http://schemas.microsoft.com/office/drawing/2014/main" id="{7EE23D79-3353-60D2-6215-E938895C1459}"/>
              </a:ext>
            </a:extLst>
          </p:cNvPr>
          <p:cNvSpPr txBox="1"/>
          <p:nvPr/>
        </p:nvSpPr>
        <p:spPr>
          <a:xfrm>
            <a:off x="7991095" y="3685211"/>
            <a:ext cx="2571024" cy="830997"/>
          </a:xfrm>
          <a:prstGeom prst="rect">
            <a:avLst/>
          </a:prstGeom>
          <a:noFill/>
        </p:spPr>
        <p:txBody>
          <a:bodyPr wrap="square" rtlCol="0">
            <a:spAutoFit/>
          </a:bodyPr>
          <a:lstStyle/>
          <a:p>
            <a:pPr algn="ctr"/>
            <a:r>
              <a:rPr lang="en-CA" sz="2400" b="1">
                <a:solidFill>
                  <a:srgbClr val="E2B832"/>
                </a:solidFill>
              </a:rPr>
              <a:t>Facilitation </a:t>
            </a:r>
          </a:p>
          <a:p>
            <a:pPr algn="ctr"/>
            <a:r>
              <a:rPr lang="en-CA" sz="2400" b="1">
                <a:solidFill>
                  <a:srgbClr val="E2B832"/>
                </a:solidFill>
              </a:rPr>
              <a:t>&amp; Services</a:t>
            </a:r>
          </a:p>
        </p:txBody>
      </p:sp>
      <p:sp>
        <p:nvSpPr>
          <p:cNvPr id="20" name="TextBox 19">
            <a:extLst>
              <a:ext uri="{FF2B5EF4-FFF2-40B4-BE49-F238E27FC236}">
                <a16:creationId xmlns:a16="http://schemas.microsoft.com/office/drawing/2014/main" id="{C822295E-5CF9-9AA5-2C86-4F5990564759}"/>
              </a:ext>
            </a:extLst>
          </p:cNvPr>
          <p:cNvSpPr txBox="1"/>
          <p:nvPr/>
        </p:nvSpPr>
        <p:spPr>
          <a:xfrm>
            <a:off x="496884" y="3664564"/>
            <a:ext cx="2571024" cy="830997"/>
          </a:xfrm>
          <a:prstGeom prst="rect">
            <a:avLst/>
          </a:prstGeom>
          <a:noFill/>
        </p:spPr>
        <p:txBody>
          <a:bodyPr wrap="square" rtlCol="0">
            <a:spAutoFit/>
          </a:bodyPr>
          <a:lstStyle/>
          <a:p>
            <a:pPr algn="ctr"/>
            <a:r>
              <a:rPr lang="en-CA" sz="2400" b="1">
                <a:solidFill>
                  <a:srgbClr val="E2B832"/>
                </a:solidFill>
              </a:rPr>
              <a:t>Safety &amp; Technical</a:t>
            </a:r>
          </a:p>
        </p:txBody>
      </p:sp>
      <p:sp>
        <p:nvSpPr>
          <p:cNvPr id="21" name="TextBox 20">
            <a:extLst>
              <a:ext uri="{FF2B5EF4-FFF2-40B4-BE49-F238E27FC236}">
                <a16:creationId xmlns:a16="http://schemas.microsoft.com/office/drawing/2014/main" id="{0EF1CA39-4F80-A1CF-EF82-C03FC01162D4}"/>
              </a:ext>
            </a:extLst>
          </p:cNvPr>
          <p:cNvSpPr txBox="1"/>
          <p:nvPr/>
        </p:nvSpPr>
        <p:spPr>
          <a:xfrm>
            <a:off x="3077581" y="3696757"/>
            <a:ext cx="2571024" cy="461665"/>
          </a:xfrm>
          <a:prstGeom prst="rect">
            <a:avLst/>
          </a:prstGeom>
          <a:noFill/>
        </p:spPr>
        <p:txBody>
          <a:bodyPr wrap="square" rtlCol="0">
            <a:spAutoFit/>
          </a:bodyPr>
          <a:lstStyle/>
          <a:p>
            <a:pPr algn="ctr"/>
            <a:r>
              <a:rPr lang="en-CA" sz="2400" b="1">
                <a:solidFill>
                  <a:srgbClr val="E2B832"/>
                </a:solidFill>
              </a:rPr>
              <a:t>Environment</a:t>
            </a:r>
          </a:p>
        </p:txBody>
      </p:sp>
      <p:sp>
        <p:nvSpPr>
          <p:cNvPr id="22" name="TextBox 21">
            <a:extLst>
              <a:ext uri="{FF2B5EF4-FFF2-40B4-BE49-F238E27FC236}">
                <a16:creationId xmlns:a16="http://schemas.microsoft.com/office/drawing/2014/main" id="{C894F0ED-3919-E4C7-E0EB-BD421485BCB1}"/>
              </a:ext>
            </a:extLst>
          </p:cNvPr>
          <p:cNvSpPr txBox="1"/>
          <p:nvPr/>
        </p:nvSpPr>
        <p:spPr>
          <a:xfrm>
            <a:off x="5528789" y="3702273"/>
            <a:ext cx="2571024" cy="461665"/>
          </a:xfrm>
          <a:prstGeom prst="rect">
            <a:avLst/>
          </a:prstGeom>
          <a:noFill/>
        </p:spPr>
        <p:txBody>
          <a:bodyPr wrap="square" rtlCol="0">
            <a:spAutoFit/>
          </a:bodyPr>
          <a:lstStyle/>
          <a:p>
            <a:pPr algn="ctr"/>
            <a:r>
              <a:rPr lang="en-CA" sz="2400" b="1">
                <a:solidFill>
                  <a:srgbClr val="E2B832"/>
                </a:solidFill>
              </a:rPr>
              <a:t>Economics</a:t>
            </a:r>
          </a:p>
        </p:txBody>
      </p:sp>
      <p:sp>
        <p:nvSpPr>
          <p:cNvPr id="23" name="TextBox 22">
            <a:extLst>
              <a:ext uri="{FF2B5EF4-FFF2-40B4-BE49-F238E27FC236}">
                <a16:creationId xmlns:a16="http://schemas.microsoft.com/office/drawing/2014/main" id="{CE7CE8BD-A515-BD46-DB2E-8C35CC37C9B1}"/>
              </a:ext>
            </a:extLst>
          </p:cNvPr>
          <p:cNvSpPr txBox="1"/>
          <p:nvPr/>
        </p:nvSpPr>
        <p:spPr>
          <a:xfrm>
            <a:off x="4417309" y="6168616"/>
            <a:ext cx="2244758" cy="461665"/>
          </a:xfrm>
          <a:prstGeom prst="rect">
            <a:avLst/>
          </a:prstGeom>
          <a:noFill/>
        </p:spPr>
        <p:txBody>
          <a:bodyPr wrap="square" rtlCol="0">
            <a:spAutoFit/>
          </a:bodyPr>
          <a:lstStyle/>
          <a:p>
            <a:pPr algn="ctr"/>
            <a:r>
              <a:rPr lang="en-CA" sz="2400" b="1">
                <a:solidFill>
                  <a:srgbClr val="E2B832"/>
                </a:solidFill>
              </a:rPr>
              <a:t>Airport IT</a:t>
            </a:r>
          </a:p>
        </p:txBody>
      </p:sp>
      <p:pic>
        <p:nvPicPr>
          <p:cNvPr id="24" name="Graphic 23" descr="Internet Of Things">
            <a:extLst>
              <a:ext uri="{FF2B5EF4-FFF2-40B4-BE49-F238E27FC236}">
                <a16:creationId xmlns:a16="http://schemas.microsoft.com/office/drawing/2014/main" id="{9C939752-DEC5-F530-C4EE-17348AD163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00391" y="4866646"/>
            <a:ext cx="1095609" cy="1095609"/>
          </a:xfrm>
          <a:prstGeom prst="rect">
            <a:avLst/>
          </a:prstGeom>
        </p:spPr>
      </p:pic>
      <p:pic>
        <p:nvPicPr>
          <p:cNvPr id="25" name="Graphic 24" descr="Shield Cross">
            <a:extLst>
              <a:ext uri="{FF2B5EF4-FFF2-40B4-BE49-F238E27FC236}">
                <a16:creationId xmlns:a16="http://schemas.microsoft.com/office/drawing/2014/main" id="{56A5986C-9B53-0368-54AD-A0F53D121A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3945" y="4846004"/>
            <a:ext cx="1147925" cy="1147925"/>
          </a:xfrm>
          <a:prstGeom prst="rect">
            <a:avLst/>
          </a:prstGeom>
        </p:spPr>
      </p:pic>
      <p:sp>
        <p:nvSpPr>
          <p:cNvPr id="26" name="Oval 25">
            <a:extLst>
              <a:ext uri="{FF2B5EF4-FFF2-40B4-BE49-F238E27FC236}">
                <a16:creationId xmlns:a16="http://schemas.microsoft.com/office/drawing/2014/main" id="{CC46FB96-3B78-F64B-811C-DD2CB4527B46}"/>
              </a:ext>
            </a:extLst>
          </p:cNvPr>
          <p:cNvSpPr/>
          <p:nvPr/>
        </p:nvSpPr>
        <p:spPr>
          <a:xfrm>
            <a:off x="7241377" y="4602285"/>
            <a:ext cx="1552595" cy="1552595"/>
          </a:xfrm>
          <a:prstGeom prst="ellipse">
            <a:avLst/>
          </a:prstGeom>
          <a:solidFill>
            <a:srgbClr val="27519E"/>
          </a:solidFill>
          <a:ln w="19050">
            <a:solidFill>
              <a:srgbClr val="9BB6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0E475E1-2671-8733-9090-59F33F64F4BE}"/>
              </a:ext>
            </a:extLst>
          </p:cNvPr>
          <p:cNvSpPr txBox="1"/>
          <p:nvPr/>
        </p:nvSpPr>
        <p:spPr>
          <a:xfrm>
            <a:off x="6913361" y="6140587"/>
            <a:ext cx="2244758" cy="461665"/>
          </a:xfrm>
          <a:prstGeom prst="rect">
            <a:avLst/>
          </a:prstGeom>
          <a:noFill/>
        </p:spPr>
        <p:txBody>
          <a:bodyPr wrap="square" rtlCol="0">
            <a:spAutoFit/>
          </a:bodyPr>
          <a:lstStyle/>
          <a:p>
            <a:pPr algn="ctr"/>
            <a:r>
              <a:rPr lang="en-CA" sz="2400" b="1" dirty="0">
                <a:solidFill>
                  <a:srgbClr val="E2B832"/>
                </a:solidFill>
              </a:rPr>
              <a:t>Airport Slots</a:t>
            </a:r>
          </a:p>
        </p:txBody>
      </p:sp>
      <p:pic>
        <p:nvPicPr>
          <p:cNvPr id="28" name="Graphic 27" descr="Take Off">
            <a:extLst>
              <a:ext uri="{FF2B5EF4-FFF2-40B4-BE49-F238E27FC236}">
                <a16:creationId xmlns:a16="http://schemas.microsoft.com/office/drawing/2014/main" id="{86FE8D3C-99DE-CFAA-63DF-F75D97D7D6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6555" y="4893894"/>
            <a:ext cx="1025433" cy="1025433"/>
          </a:xfrm>
          <a:prstGeom prst="rect">
            <a:avLst/>
          </a:prstGeom>
        </p:spPr>
      </p:pic>
    </p:spTree>
    <p:extLst>
      <p:ext uri="{BB962C8B-B14F-4D97-AF65-F5344CB8AC3E}">
        <p14:creationId xmlns:p14="http://schemas.microsoft.com/office/powerpoint/2010/main" val="4144644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A556-CB8B-DF8D-1970-B38BA7C65C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2037C16-0157-F93E-3058-B5241CA3820A}"/>
              </a:ext>
            </a:extLst>
          </p:cNvPr>
          <p:cNvSpPr txBox="1"/>
          <p:nvPr/>
        </p:nvSpPr>
        <p:spPr>
          <a:xfrm>
            <a:off x="684732" y="606591"/>
            <a:ext cx="10708899"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PROMOTING AIRPORT EXCELLENCE – Focus </a:t>
            </a:r>
            <a:r>
              <a:rPr lang="es-419" sz="2800" spc="-150" dirty="0" err="1">
                <a:solidFill>
                  <a:schemeClr val="bg1"/>
                </a:solidFill>
                <a:latin typeface="Aptos" panose="020B0004020202020204" pitchFamily="34" charset="0"/>
              </a:rPr>
              <a:t>on</a:t>
            </a:r>
            <a:r>
              <a:rPr lang="es-419" sz="2800" spc="-150" dirty="0">
                <a:solidFill>
                  <a:schemeClr val="bg1"/>
                </a:solidFill>
                <a:latin typeface="Aptos" panose="020B0004020202020204" pitchFamily="34" charset="0"/>
              </a:rPr>
              <a:t> Safety and </a:t>
            </a:r>
            <a:r>
              <a:rPr lang="es-419" sz="2800" spc="-150" dirty="0" err="1">
                <a:solidFill>
                  <a:schemeClr val="bg1"/>
                </a:solidFill>
                <a:latin typeface="Aptos" panose="020B0004020202020204" pitchFamily="34" charset="0"/>
              </a:rPr>
              <a:t>Operations</a:t>
            </a:r>
            <a:endParaRPr lang="es-419" sz="2800" spc="-150" dirty="0">
              <a:solidFill>
                <a:schemeClr val="bg1"/>
              </a:solidFill>
              <a:latin typeface="Aptos" panose="020B0004020202020204" pitchFamily="34" charset="0"/>
            </a:endParaRPr>
          </a:p>
        </p:txBody>
      </p:sp>
      <p:cxnSp>
        <p:nvCxnSpPr>
          <p:cNvPr id="2" name="Conector recto 1">
            <a:extLst>
              <a:ext uri="{FF2B5EF4-FFF2-40B4-BE49-F238E27FC236}">
                <a16:creationId xmlns:a16="http://schemas.microsoft.com/office/drawing/2014/main" id="{8709F5CE-8CD6-6D5A-7ACD-A02F44981A8A}"/>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pic>
        <p:nvPicPr>
          <p:cNvPr id="33" name="Picture 32">
            <a:extLst>
              <a:ext uri="{FF2B5EF4-FFF2-40B4-BE49-F238E27FC236}">
                <a16:creationId xmlns:a16="http://schemas.microsoft.com/office/drawing/2014/main" id="{6BA710CD-85DF-429E-BFF4-6C9C61454F49}"/>
              </a:ext>
            </a:extLst>
          </p:cNvPr>
          <p:cNvPicPr>
            <a:picLocks noChangeAspect="1"/>
          </p:cNvPicPr>
          <p:nvPr/>
        </p:nvPicPr>
        <p:blipFill>
          <a:blip r:embed="rId2"/>
          <a:stretch>
            <a:fillRect/>
          </a:stretch>
        </p:blipFill>
        <p:spPr>
          <a:xfrm>
            <a:off x="6736416" y="1806265"/>
            <a:ext cx="1896870" cy="2545435"/>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BC283BE6-568D-8D03-3160-BD8D947DB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373" y="1836339"/>
            <a:ext cx="1943615" cy="2515361"/>
          </a:xfrm>
          <a:prstGeom prst="rect">
            <a:avLst/>
          </a:prstGeom>
          <a:effectLst>
            <a:outerShdw blurRad="63500" sx="102000" sy="102000" algn="ctr" rotWithShape="0">
              <a:prstClr val="black">
                <a:alpha val="40000"/>
              </a:prstClr>
            </a:outerShdw>
          </a:effectLst>
        </p:spPr>
      </p:pic>
      <p:pic>
        <p:nvPicPr>
          <p:cNvPr id="35" name="Picture 34">
            <a:extLst>
              <a:ext uri="{FF2B5EF4-FFF2-40B4-BE49-F238E27FC236}">
                <a16:creationId xmlns:a16="http://schemas.microsoft.com/office/drawing/2014/main" id="{0E1B6487-B004-CBB2-88EE-8F6F913713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197" y="1819703"/>
            <a:ext cx="1846010" cy="2533981"/>
          </a:xfrm>
          <a:prstGeom prst="rect">
            <a:avLst/>
          </a:prstGeom>
          <a:effectLst>
            <a:outerShdw blurRad="63500" sx="102000" sy="102000" algn="ctr" rotWithShape="0">
              <a:prstClr val="black">
                <a:alpha val="40000"/>
              </a:prstClr>
            </a:outerShdw>
          </a:effectLst>
        </p:spPr>
      </p:pic>
      <p:pic>
        <p:nvPicPr>
          <p:cNvPr id="36" name="Picture Placeholder 19" descr="A group of people posing for the camera&#10;&#10;Description automatically generated">
            <a:extLst>
              <a:ext uri="{FF2B5EF4-FFF2-40B4-BE49-F238E27FC236}">
                <a16:creationId xmlns:a16="http://schemas.microsoft.com/office/drawing/2014/main" id="{9FF0D68F-11B4-0337-84EE-BE1E85E259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47357" y="4457958"/>
            <a:ext cx="1761346" cy="2266991"/>
          </a:xfrm>
          <a:custGeom>
            <a:avLst/>
            <a:gdLst>
              <a:gd name="connsiteX0" fmla="*/ 0 w 4122822"/>
              <a:gd name="connsiteY0" fmla="*/ 0 h 4026568"/>
              <a:gd name="connsiteX1" fmla="*/ 4122822 w 4122822"/>
              <a:gd name="connsiteY1" fmla="*/ 0 h 4026568"/>
              <a:gd name="connsiteX2" fmla="*/ 4122822 w 4122822"/>
              <a:gd name="connsiteY2" fmla="*/ 4026568 h 4026568"/>
              <a:gd name="connsiteX3" fmla="*/ 0 w 4122822"/>
              <a:gd name="connsiteY3" fmla="*/ 4026568 h 4026568"/>
            </a:gdLst>
            <a:ahLst/>
            <a:cxnLst>
              <a:cxn ang="0">
                <a:pos x="connsiteX0" y="connsiteY0"/>
              </a:cxn>
              <a:cxn ang="0">
                <a:pos x="connsiteX1" y="connsiteY1"/>
              </a:cxn>
              <a:cxn ang="0">
                <a:pos x="connsiteX2" y="connsiteY2"/>
              </a:cxn>
              <a:cxn ang="0">
                <a:pos x="connsiteX3" y="connsiteY3"/>
              </a:cxn>
            </a:cxnLst>
            <a:rect l="l" t="t" r="r" b="b"/>
            <a:pathLst>
              <a:path w="4122822" h="4026568">
                <a:moveTo>
                  <a:pt x="0" y="0"/>
                </a:moveTo>
                <a:lnTo>
                  <a:pt x="4122822" y="0"/>
                </a:lnTo>
                <a:lnTo>
                  <a:pt x="4122822" y="4026568"/>
                </a:lnTo>
                <a:lnTo>
                  <a:pt x="0" y="4026568"/>
                </a:lnTo>
                <a:close/>
              </a:path>
            </a:pathLst>
          </a:custGeom>
          <a:effectLst>
            <a:outerShdw blurRad="63500" sx="102000" sy="102000" algn="ctr" rotWithShape="0">
              <a:prstClr val="black">
                <a:alpha val="40000"/>
              </a:prstClr>
            </a:outerShdw>
          </a:effectLst>
        </p:spPr>
      </p:pic>
      <p:pic>
        <p:nvPicPr>
          <p:cNvPr id="37" name="Picture Placeholder 12">
            <a:extLst>
              <a:ext uri="{FF2B5EF4-FFF2-40B4-BE49-F238E27FC236}">
                <a16:creationId xmlns:a16="http://schemas.microsoft.com/office/drawing/2014/main" id="{79D030E2-F11C-3745-5601-1275E27A2B6C}"/>
              </a:ext>
            </a:extLst>
          </p:cNvPr>
          <p:cNvPicPr>
            <a:picLocks noChangeAspect="1"/>
          </p:cNvPicPr>
          <p:nvPr/>
        </p:nvPicPr>
        <p:blipFill>
          <a:blip r:embed="rId6" cstate="print">
            <a:extLst>
              <a:ext uri="{28A0092B-C50C-407E-A947-70E740481C1C}">
                <a14:useLocalDpi xmlns:a14="http://schemas.microsoft.com/office/drawing/2010/main" val="0"/>
              </a:ext>
            </a:extLst>
          </a:blip>
          <a:srcRect t="1990" b="1990"/>
          <a:stretch>
            <a:fillRect/>
          </a:stretch>
        </p:blipFill>
        <p:spPr>
          <a:xfrm>
            <a:off x="4715939" y="4472705"/>
            <a:ext cx="1943612" cy="2252925"/>
          </a:xfrm>
          <a:custGeom>
            <a:avLst/>
            <a:gdLst>
              <a:gd name="connsiteX0" fmla="*/ 0 w 2926080"/>
              <a:gd name="connsiteY0" fmla="*/ 0 h 3165231"/>
              <a:gd name="connsiteX1" fmla="*/ 2926080 w 2926080"/>
              <a:gd name="connsiteY1" fmla="*/ 0 h 3165231"/>
              <a:gd name="connsiteX2" fmla="*/ 2926080 w 2926080"/>
              <a:gd name="connsiteY2" fmla="*/ 3165231 h 3165231"/>
              <a:gd name="connsiteX3" fmla="*/ 0 w 2926080"/>
              <a:gd name="connsiteY3" fmla="*/ 3165231 h 3165231"/>
            </a:gdLst>
            <a:ahLst/>
            <a:cxnLst>
              <a:cxn ang="0">
                <a:pos x="connsiteX0" y="connsiteY0"/>
              </a:cxn>
              <a:cxn ang="0">
                <a:pos x="connsiteX1" y="connsiteY1"/>
              </a:cxn>
              <a:cxn ang="0">
                <a:pos x="connsiteX2" y="connsiteY2"/>
              </a:cxn>
              <a:cxn ang="0">
                <a:pos x="connsiteX3" y="connsiteY3"/>
              </a:cxn>
            </a:cxnLst>
            <a:rect l="l" t="t" r="r" b="b"/>
            <a:pathLst>
              <a:path w="2926080" h="3165231">
                <a:moveTo>
                  <a:pt x="0" y="0"/>
                </a:moveTo>
                <a:lnTo>
                  <a:pt x="2926080" y="0"/>
                </a:lnTo>
                <a:lnTo>
                  <a:pt x="2926080" y="3165231"/>
                </a:lnTo>
                <a:lnTo>
                  <a:pt x="0" y="3165231"/>
                </a:lnTo>
                <a:close/>
              </a:path>
            </a:pathLst>
          </a:custGeom>
          <a:pattFill prst="pct5">
            <a:fgClr>
              <a:schemeClr val="accent1"/>
            </a:fgClr>
            <a:bgClr>
              <a:schemeClr val="bg1"/>
            </a:bgClr>
          </a:pattFill>
          <a:effectLst>
            <a:outerShdw blurRad="63500" sx="102000" sy="102000" algn="ctr" rotWithShape="0">
              <a:prstClr val="black">
                <a:alpha val="40000"/>
              </a:prstClr>
            </a:outerShdw>
          </a:effectLst>
        </p:spPr>
      </p:pic>
      <p:pic>
        <p:nvPicPr>
          <p:cNvPr id="38" name="Picture 37">
            <a:extLst>
              <a:ext uri="{FF2B5EF4-FFF2-40B4-BE49-F238E27FC236}">
                <a16:creationId xmlns:a16="http://schemas.microsoft.com/office/drawing/2014/main" id="{C7D3480A-B915-32D9-88D2-D1E16F4B34C0}"/>
              </a:ext>
            </a:extLst>
          </p:cNvPr>
          <p:cNvPicPr>
            <a:picLocks noChangeAspect="1"/>
          </p:cNvPicPr>
          <p:nvPr/>
        </p:nvPicPr>
        <p:blipFill>
          <a:blip r:embed="rId7"/>
          <a:stretch>
            <a:fillRect/>
          </a:stretch>
        </p:blipFill>
        <p:spPr>
          <a:xfrm>
            <a:off x="8793626" y="1819703"/>
            <a:ext cx="1808043" cy="2556406"/>
          </a:xfrm>
          <a:prstGeom prst="rect">
            <a:avLst/>
          </a:prstGeom>
          <a:effectLst>
            <a:outerShdw blurRad="63500" sx="102000" sy="102000" algn="ctr" rotWithShape="0">
              <a:prstClr val="black">
                <a:alpha val="40000"/>
              </a:prstClr>
            </a:outerShdw>
          </a:effectLst>
        </p:spPr>
      </p:pic>
      <p:pic>
        <p:nvPicPr>
          <p:cNvPr id="39" name="Picture 38" descr="A picture containing text, man&#10;&#10;Description automatically generated">
            <a:extLst>
              <a:ext uri="{FF2B5EF4-FFF2-40B4-BE49-F238E27FC236}">
                <a16:creationId xmlns:a16="http://schemas.microsoft.com/office/drawing/2014/main" id="{0AE26785-C73B-ACA5-1822-FDCE966851D8}"/>
              </a:ext>
            </a:extLst>
          </p:cNvPr>
          <p:cNvPicPr>
            <a:picLocks noChangeAspect="1"/>
          </p:cNvPicPr>
          <p:nvPr/>
        </p:nvPicPr>
        <p:blipFill>
          <a:blip r:embed="rId8"/>
          <a:stretch>
            <a:fillRect/>
          </a:stretch>
        </p:blipFill>
        <p:spPr>
          <a:xfrm>
            <a:off x="8800197" y="4491323"/>
            <a:ext cx="1794902" cy="2272421"/>
          </a:xfrm>
          <a:prstGeom prst="rect">
            <a:avLst/>
          </a:prstGeom>
          <a:effectLst>
            <a:outerShdw blurRad="63500" sx="102000" sy="102000" algn="ctr" rotWithShape="0">
              <a:prstClr val="black">
                <a:alpha val="40000"/>
              </a:prstClr>
            </a:outerShdw>
          </a:effectLst>
        </p:spPr>
      </p:pic>
      <p:pic>
        <p:nvPicPr>
          <p:cNvPr id="40" name="Picture 2" descr="A screenshot of a social media post with text and people in the background&#10;&#10;Description automatically generated">
            <a:extLst>
              <a:ext uri="{FF2B5EF4-FFF2-40B4-BE49-F238E27FC236}">
                <a16:creationId xmlns:a16="http://schemas.microsoft.com/office/drawing/2014/main" id="{23D55131-264A-222E-BE7F-31399EF7946A}"/>
              </a:ext>
            </a:extLst>
          </p:cNvPr>
          <p:cNvPicPr>
            <a:picLocks noChangeAspect="1"/>
          </p:cNvPicPr>
          <p:nvPr/>
        </p:nvPicPr>
        <p:blipFill>
          <a:blip r:embed="rId9"/>
          <a:stretch>
            <a:fillRect/>
          </a:stretch>
        </p:blipFill>
        <p:spPr>
          <a:xfrm>
            <a:off x="844491" y="1835139"/>
            <a:ext cx="1764485" cy="2530586"/>
          </a:xfrm>
          <a:prstGeom prst="rect">
            <a:avLst/>
          </a:prstGeom>
          <a:effectLst>
            <a:outerShdw blurRad="63500" sx="102000" sy="102000" algn="ctr" rotWithShape="0">
              <a:prstClr val="black">
                <a:alpha val="40000"/>
              </a:prstClr>
            </a:outerShdw>
          </a:effectLst>
        </p:spPr>
      </p:pic>
      <p:pic>
        <p:nvPicPr>
          <p:cNvPr id="41" name="Picture 3" descr="A picture containing computer&#10;&#10;Description automatically generated">
            <a:extLst>
              <a:ext uri="{FF2B5EF4-FFF2-40B4-BE49-F238E27FC236}">
                <a16:creationId xmlns:a16="http://schemas.microsoft.com/office/drawing/2014/main" id="{75F14A68-3A8F-B216-7615-EF535AE39DC2}"/>
              </a:ext>
            </a:extLst>
          </p:cNvPr>
          <p:cNvPicPr>
            <a:picLocks noChangeAspect="1"/>
          </p:cNvPicPr>
          <p:nvPr/>
        </p:nvPicPr>
        <p:blipFill>
          <a:blip r:embed="rId10"/>
          <a:stretch>
            <a:fillRect/>
          </a:stretch>
        </p:blipFill>
        <p:spPr>
          <a:xfrm>
            <a:off x="6785707" y="4467525"/>
            <a:ext cx="1854200" cy="2280025"/>
          </a:xfrm>
          <a:prstGeom prst="rect">
            <a:avLst/>
          </a:prstGeom>
          <a:effectLst>
            <a:outerShdw blurRad="63500" sx="102000" sy="102000" algn="ctr" rotWithShape="0">
              <a:prstClr val="black">
                <a:alpha val="40000"/>
              </a:prstClr>
            </a:outerShdw>
          </a:effectLst>
        </p:spPr>
      </p:pic>
      <p:pic>
        <p:nvPicPr>
          <p:cNvPr id="42" name="Picture 4" descr="A close up of text on a black background&#10;&#10;Description automatically generated">
            <a:extLst>
              <a:ext uri="{FF2B5EF4-FFF2-40B4-BE49-F238E27FC236}">
                <a16:creationId xmlns:a16="http://schemas.microsoft.com/office/drawing/2014/main" id="{71F73D80-774F-8D50-C904-CB45E667F58E}"/>
              </a:ext>
            </a:extLst>
          </p:cNvPr>
          <p:cNvPicPr>
            <a:picLocks noChangeAspect="1"/>
          </p:cNvPicPr>
          <p:nvPr/>
        </p:nvPicPr>
        <p:blipFill>
          <a:blip r:embed="rId11"/>
          <a:stretch>
            <a:fillRect/>
          </a:stretch>
        </p:blipFill>
        <p:spPr>
          <a:xfrm>
            <a:off x="2721707" y="4465078"/>
            <a:ext cx="1883508" cy="22653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2730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4F726-DD83-A60D-52D1-61D407CF5FBE}"/>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6D674AC2-E4E8-EAEF-EAB8-E756595DAD90}"/>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DC38DF0C-1694-361D-42D1-600F06F4EEDB}"/>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APEX in SAFETY</a:t>
            </a:r>
          </a:p>
        </p:txBody>
      </p:sp>
      <p:cxnSp>
        <p:nvCxnSpPr>
          <p:cNvPr id="2" name="Conector recto 1">
            <a:extLst>
              <a:ext uri="{FF2B5EF4-FFF2-40B4-BE49-F238E27FC236}">
                <a16:creationId xmlns:a16="http://schemas.microsoft.com/office/drawing/2014/main" id="{2986ACDA-F733-690E-00A8-6345BF105E65}"/>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FB7DED5F-7CC5-2F28-7DB5-830F189A3864}"/>
              </a:ext>
            </a:extLst>
          </p:cNvPr>
          <p:cNvSpPr txBox="1"/>
          <p:nvPr/>
        </p:nvSpPr>
        <p:spPr>
          <a:xfrm>
            <a:off x="4332074" y="1765110"/>
            <a:ext cx="7451581" cy="4324261"/>
          </a:xfrm>
          <a:prstGeom prst="rect">
            <a:avLst/>
          </a:prstGeom>
          <a:noFill/>
        </p:spPr>
        <p:txBody>
          <a:bodyPr wrap="square">
            <a:spAutoFit/>
          </a:bodyPr>
          <a:lstStyle/>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ACI and ICAO launched APEX in Safety programme in 2012: has since completed more than 150 Reviews </a:t>
            </a:r>
          </a:p>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APEX in Security followed in 2017</a:t>
            </a:r>
          </a:p>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The programme is a peer-to-peer review, providing access to a global network of expertise with support, training and mentoring</a:t>
            </a:r>
          </a:p>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Compliance with ICAO SARPs and ACI best practice</a:t>
            </a:r>
          </a:p>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APEX in Environment piloted in 2018 to assist members meet ACI best practices and is being designed as a voluntary peer review process</a:t>
            </a:r>
            <a:endParaRPr lang="en-US" sz="2000" dirty="0">
              <a:solidFill>
                <a:srgbClr val="27519E"/>
              </a:solidFill>
              <a:cs typeface="Arial"/>
            </a:endParaRPr>
          </a:p>
          <a:p>
            <a:pPr marL="342900" indent="-342900">
              <a:lnSpc>
                <a:spcPct val="100000"/>
              </a:lnSpc>
              <a:spcBef>
                <a:spcPts val="0"/>
              </a:spcBef>
              <a:spcAft>
                <a:spcPts val="1800"/>
              </a:spcAft>
              <a:buFont typeface="Arial" panose="020B0604020202020204" pitchFamily="34" charset="0"/>
              <a:buChar char="•"/>
            </a:pPr>
            <a:r>
              <a:rPr lang="en-US" sz="2000" dirty="0">
                <a:solidFill>
                  <a:srgbClr val="27519E"/>
                </a:solidFill>
              </a:rPr>
              <a:t>Virtual APEX offerings are being developed</a:t>
            </a:r>
          </a:p>
        </p:txBody>
      </p:sp>
      <p:pic>
        <p:nvPicPr>
          <p:cNvPr id="11" name="Picture 10">
            <a:extLst>
              <a:ext uri="{FF2B5EF4-FFF2-40B4-BE49-F238E27FC236}">
                <a16:creationId xmlns:a16="http://schemas.microsoft.com/office/drawing/2014/main" id="{643093FE-5764-2D74-1D62-F4B974D16ECB}"/>
              </a:ext>
            </a:extLst>
          </p:cNvPr>
          <p:cNvPicPr>
            <a:picLocks noChangeAspect="1"/>
          </p:cNvPicPr>
          <p:nvPr/>
        </p:nvPicPr>
        <p:blipFill>
          <a:blip r:embed="rId3"/>
          <a:stretch>
            <a:fillRect/>
          </a:stretch>
        </p:blipFill>
        <p:spPr>
          <a:xfrm>
            <a:off x="-1649166" y="1373872"/>
            <a:ext cx="5656554" cy="5484127"/>
          </a:xfrm>
          <a:prstGeom prst="rect">
            <a:avLst/>
          </a:prstGeom>
        </p:spPr>
      </p:pic>
      <p:pic>
        <p:nvPicPr>
          <p:cNvPr id="13" name="Picture 12">
            <a:extLst>
              <a:ext uri="{FF2B5EF4-FFF2-40B4-BE49-F238E27FC236}">
                <a16:creationId xmlns:a16="http://schemas.microsoft.com/office/drawing/2014/main" id="{F99599FE-E396-299A-A8E2-A15A9D3CE274}"/>
              </a:ext>
            </a:extLst>
          </p:cNvPr>
          <p:cNvPicPr>
            <a:picLocks noChangeAspect="1"/>
          </p:cNvPicPr>
          <p:nvPr/>
        </p:nvPicPr>
        <p:blipFill>
          <a:blip r:embed="rId4"/>
          <a:stretch>
            <a:fillRect/>
          </a:stretch>
        </p:blipFill>
        <p:spPr>
          <a:xfrm>
            <a:off x="5993803" y="157191"/>
            <a:ext cx="2739775" cy="972620"/>
          </a:xfrm>
          <a:prstGeom prst="rect">
            <a:avLst/>
          </a:prstGeom>
        </p:spPr>
      </p:pic>
      <p:pic>
        <p:nvPicPr>
          <p:cNvPr id="14" name="Picture 13">
            <a:extLst>
              <a:ext uri="{FF2B5EF4-FFF2-40B4-BE49-F238E27FC236}">
                <a16:creationId xmlns:a16="http://schemas.microsoft.com/office/drawing/2014/main" id="{03AA8427-601D-EF7C-C96A-84A00FBD303F}"/>
              </a:ext>
            </a:extLst>
          </p:cNvPr>
          <p:cNvPicPr>
            <a:picLocks noChangeAspect="1"/>
          </p:cNvPicPr>
          <p:nvPr/>
        </p:nvPicPr>
        <p:blipFill>
          <a:blip r:embed="rId5"/>
          <a:stretch>
            <a:fillRect/>
          </a:stretch>
        </p:blipFill>
        <p:spPr>
          <a:xfrm>
            <a:off x="9113851" y="157191"/>
            <a:ext cx="2403601" cy="972620"/>
          </a:xfrm>
          <a:prstGeom prst="rect">
            <a:avLst/>
          </a:prstGeom>
        </p:spPr>
      </p:pic>
    </p:spTree>
    <p:extLst>
      <p:ext uri="{BB962C8B-B14F-4D97-AF65-F5344CB8AC3E}">
        <p14:creationId xmlns:p14="http://schemas.microsoft.com/office/powerpoint/2010/main" val="275432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51A2-22D7-60B4-FC9B-7D3D7D932081}"/>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34B26248-36E7-6352-9016-EDCF146B2555}"/>
              </a:ext>
            </a:extLst>
          </p:cNvPr>
          <p:cNvPicPr>
            <a:picLocks noChangeAspect="1"/>
          </p:cNvPicPr>
          <p:nvPr/>
        </p:nvPicPr>
        <p:blipFill>
          <a:blip r:embed="rId2"/>
          <a:srcRect l="19566" t="7374" r="23824" b="12660"/>
          <a:stretch>
            <a:fillRect/>
          </a:stretch>
        </p:blipFill>
        <p:spPr>
          <a:xfrm>
            <a:off x="0" y="1373874"/>
            <a:ext cx="4003340" cy="5484126"/>
          </a:xfrm>
          <a:prstGeom prst="rect">
            <a:avLst/>
          </a:prstGeom>
        </p:spPr>
      </p:pic>
      <p:sp>
        <p:nvSpPr>
          <p:cNvPr id="3" name="CuadroTexto 2">
            <a:extLst>
              <a:ext uri="{FF2B5EF4-FFF2-40B4-BE49-F238E27FC236}">
                <a16:creationId xmlns:a16="http://schemas.microsoft.com/office/drawing/2014/main" id="{F853E979-67A9-9770-5C90-9A0D191B54E3}"/>
              </a:ext>
            </a:extLst>
          </p:cNvPr>
          <p:cNvSpPr txBox="1"/>
          <p:nvPr/>
        </p:nvSpPr>
        <p:spPr>
          <a:xfrm>
            <a:off x="684732" y="606591"/>
            <a:ext cx="8152733" cy="523220"/>
          </a:xfrm>
          <a:prstGeom prst="rect">
            <a:avLst/>
          </a:prstGeom>
          <a:noFill/>
        </p:spPr>
        <p:txBody>
          <a:bodyPr wrap="square">
            <a:spAutoFit/>
          </a:bodyPr>
          <a:lstStyle/>
          <a:p>
            <a:r>
              <a:rPr lang="es-419" sz="2800" spc="-150" dirty="0">
                <a:solidFill>
                  <a:schemeClr val="bg1"/>
                </a:solidFill>
                <a:latin typeface="Aptos" panose="020B0004020202020204" pitchFamily="34" charset="0"/>
              </a:rPr>
              <a:t>Virtual APEX </a:t>
            </a:r>
            <a:r>
              <a:rPr lang="es-419" sz="2800" spc="-150" dirty="0" err="1">
                <a:solidFill>
                  <a:schemeClr val="bg1"/>
                </a:solidFill>
                <a:latin typeface="Aptos" panose="020B0004020202020204" pitchFamily="34" charset="0"/>
              </a:rPr>
              <a:t>programs</a:t>
            </a:r>
            <a:endParaRPr lang="es-419" sz="2800" spc="-150" dirty="0">
              <a:solidFill>
                <a:schemeClr val="bg1"/>
              </a:solidFill>
              <a:latin typeface="Aptos" panose="020B0004020202020204" pitchFamily="34" charset="0"/>
            </a:endParaRPr>
          </a:p>
        </p:txBody>
      </p:sp>
      <p:cxnSp>
        <p:nvCxnSpPr>
          <p:cNvPr id="2" name="Conector recto 1">
            <a:extLst>
              <a:ext uri="{FF2B5EF4-FFF2-40B4-BE49-F238E27FC236}">
                <a16:creationId xmlns:a16="http://schemas.microsoft.com/office/drawing/2014/main" id="{3E876CF0-EA24-5900-12C0-E530C53ECDD2}"/>
              </a:ext>
            </a:extLst>
          </p:cNvPr>
          <p:cNvCxnSpPr>
            <a:cxnSpLocks/>
          </p:cNvCxnSpPr>
          <p:nvPr/>
        </p:nvCxnSpPr>
        <p:spPr>
          <a:xfrm>
            <a:off x="408345" y="0"/>
            <a:ext cx="0" cy="1765110"/>
          </a:xfrm>
          <a:prstGeom prst="line">
            <a:avLst/>
          </a:prstGeom>
          <a:ln w="9525">
            <a:solidFill>
              <a:srgbClr val="C9D71E"/>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C79474DD-BC9C-FA45-9D11-4E19C3B23178}"/>
              </a:ext>
            </a:extLst>
          </p:cNvPr>
          <p:cNvPicPr>
            <a:picLocks noChangeAspect="1"/>
          </p:cNvPicPr>
          <p:nvPr/>
        </p:nvPicPr>
        <p:blipFill>
          <a:blip r:embed="rId3"/>
          <a:stretch>
            <a:fillRect/>
          </a:stretch>
        </p:blipFill>
        <p:spPr>
          <a:xfrm>
            <a:off x="-1649166" y="1373872"/>
            <a:ext cx="5656554" cy="5484127"/>
          </a:xfrm>
          <a:prstGeom prst="rect">
            <a:avLst/>
          </a:prstGeom>
        </p:spPr>
      </p:pic>
      <p:pic>
        <p:nvPicPr>
          <p:cNvPr id="13" name="Picture 12">
            <a:extLst>
              <a:ext uri="{FF2B5EF4-FFF2-40B4-BE49-F238E27FC236}">
                <a16:creationId xmlns:a16="http://schemas.microsoft.com/office/drawing/2014/main" id="{E0041DD8-6C65-2BA3-CCE2-524C1809784F}"/>
              </a:ext>
            </a:extLst>
          </p:cNvPr>
          <p:cNvPicPr>
            <a:picLocks noChangeAspect="1"/>
          </p:cNvPicPr>
          <p:nvPr/>
        </p:nvPicPr>
        <p:blipFill>
          <a:blip r:embed="rId4"/>
          <a:stretch>
            <a:fillRect/>
          </a:stretch>
        </p:blipFill>
        <p:spPr>
          <a:xfrm>
            <a:off x="6435417" y="204686"/>
            <a:ext cx="2739775" cy="972620"/>
          </a:xfrm>
          <a:prstGeom prst="rect">
            <a:avLst/>
          </a:prstGeom>
        </p:spPr>
      </p:pic>
      <p:sp>
        <p:nvSpPr>
          <p:cNvPr id="7" name="Text Placeholder 3">
            <a:extLst>
              <a:ext uri="{FF2B5EF4-FFF2-40B4-BE49-F238E27FC236}">
                <a16:creationId xmlns:a16="http://schemas.microsoft.com/office/drawing/2014/main" id="{5037BE26-C2A2-B483-10B0-26084A5CA8D2}"/>
              </a:ext>
            </a:extLst>
          </p:cNvPr>
          <p:cNvSpPr txBox="1">
            <a:spLocks/>
          </p:cNvSpPr>
          <p:nvPr/>
        </p:nvSpPr>
        <p:spPr>
          <a:xfrm>
            <a:off x="5384807" y="2373093"/>
            <a:ext cx="5941908" cy="338380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Rounded 5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seo Sans Rounded 5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Rounded 5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Rounded 5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Rounded 5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pPr>
            <a:r>
              <a:rPr lang="en-US" sz="1600" dirty="0">
                <a:latin typeface="+mn-lt"/>
              </a:rPr>
              <a:t>Launched in July 2020 </a:t>
            </a:r>
          </a:p>
          <a:p>
            <a:pPr marL="0" indent="0">
              <a:lnSpc>
                <a:spcPct val="100000"/>
              </a:lnSpc>
              <a:spcBef>
                <a:spcPts val="0"/>
              </a:spcBef>
              <a:spcAft>
                <a:spcPts val="600"/>
              </a:spcAft>
              <a:buNone/>
            </a:pPr>
            <a:endParaRPr lang="en-US" sz="1600" dirty="0">
              <a:latin typeface="+mn-lt"/>
            </a:endParaRPr>
          </a:p>
          <a:p>
            <a:pPr marL="0" indent="0">
              <a:lnSpc>
                <a:spcPct val="100000"/>
              </a:lnSpc>
              <a:spcBef>
                <a:spcPts val="0"/>
              </a:spcBef>
              <a:spcAft>
                <a:spcPts val="600"/>
              </a:spcAft>
              <a:buNone/>
            </a:pPr>
            <a:r>
              <a:rPr lang="en-US" sz="1600" dirty="0">
                <a:latin typeface="+mn-lt"/>
              </a:rPr>
              <a:t>Available Virtual Reviews: </a:t>
            </a:r>
          </a:p>
          <a:p>
            <a:pPr marL="285750" indent="-285750">
              <a:lnSpc>
                <a:spcPct val="100000"/>
              </a:lnSpc>
              <a:spcBef>
                <a:spcPts val="0"/>
              </a:spcBef>
              <a:spcAft>
                <a:spcPts val="600"/>
              </a:spcAft>
            </a:pPr>
            <a:r>
              <a:rPr lang="en-US" sz="1600" dirty="0">
                <a:latin typeface="+mn-lt"/>
              </a:rPr>
              <a:t>Safety Management System (SMS) 3-5 days </a:t>
            </a:r>
          </a:p>
          <a:p>
            <a:pPr marL="285750" indent="-285750">
              <a:lnSpc>
                <a:spcPct val="100000"/>
              </a:lnSpc>
              <a:spcBef>
                <a:spcPts val="0"/>
              </a:spcBef>
              <a:spcAft>
                <a:spcPts val="600"/>
              </a:spcAft>
            </a:pPr>
            <a:r>
              <a:rPr lang="en-US" sz="1600" dirty="0">
                <a:latin typeface="+mn-lt"/>
              </a:rPr>
              <a:t>Aerodrome Manual 2-4 days </a:t>
            </a:r>
          </a:p>
          <a:p>
            <a:pPr marL="285750" indent="-285750">
              <a:lnSpc>
                <a:spcPct val="100000"/>
              </a:lnSpc>
              <a:spcBef>
                <a:spcPts val="0"/>
              </a:spcBef>
              <a:spcAft>
                <a:spcPts val="600"/>
              </a:spcAft>
            </a:pPr>
            <a:r>
              <a:rPr lang="en-US" sz="1600" dirty="0">
                <a:latin typeface="+mn-lt"/>
              </a:rPr>
              <a:t>Wildlife Hazard Management 3-4 days </a:t>
            </a:r>
            <a:endParaRPr lang="en-US" sz="1600" dirty="0">
              <a:latin typeface="+mn-lt"/>
              <a:cs typeface="Arial"/>
            </a:endParaRPr>
          </a:p>
          <a:p>
            <a:pPr marL="285750" indent="-285750">
              <a:lnSpc>
                <a:spcPct val="100000"/>
              </a:lnSpc>
              <a:spcBef>
                <a:spcPts val="0"/>
              </a:spcBef>
              <a:spcAft>
                <a:spcPts val="600"/>
              </a:spcAft>
            </a:pPr>
            <a:r>
              <a:rPr lang="en-US" sz="1600" dirty="0">
                <a:latin typeface="+mn-lt"/>
              </a:rPr>
              <a:t>Airport Security Programme 3-5 days </a:t>
            </a:r>
          </a:p>
          <a:p>
            <a:pPr marL="285750" indent="-285750">
              <a:lnSpc>
                <a:spcPct val="100000"/>
              </a:lnSpc>
              <a:spcBef>
                <a:spcPts val="0"/>
              </a:spcBef>
              <a:spcAft>
                <a:spcPts val="600"/>
              </a:spcAft>
            </a:pPr>
            <a:r>
              <a:rPr lang="en-US" sz="1600" dirty="0">
                <a:latin typeface="+mn-lt"/>
              </a:rPr>
              <a:t>Risk Management Programme 2-3days </a:t>
            </a:r>
          </a:p>
          <a:p>
            <a:pPr marL="285750" indent="-285750">
              <a:lnSpc>
                <a:spcPct val="100000"/>
              </a:lnSpc>
              <a:spcBef>
                <a:spcPts val="0"/>
              </a:spcBef>
              <a:spcAft>
                <a:spcPts val="600"/>
              </a:spcAft>
            </a:pPr>
            <a:r>
              <a:rPr lang="en-US" sz="1600" dirty="0">
                <a:latin typeface="+mn-lt"/>
              </a:rPr>
              <a:t>Checkpoint screening 2-3 days </a:t>
            </a:r>
          </a:p>
          <a:p>
            <a:pPr marL="285750" indent="-285750">
              <a:lnSpc>
                <a:spcPct val="100000"/>
              </a:lnSpc>
              <a:spcBef>
                <a:spcPts val="0"/>
              </a:spcBef>
              <a:spcAft>
                <a:spcPts val="600"/>
              </a:spcAft>
            </a:pPr>
            <a:r>
              <a:rPr lang="en-US" sz="1600" dirty="0">
                <a:latin typeface="+mn-lt"/>
              </a:rPr>
              <a:t>More….. </a:t>
            </a:r>
          </a:p>
          <a:p>
            <a:pPr marL="0" indent="0">
              <a:lnSpc>
                <a:spcPct val="100000"/>
              </a:lnSpc>
              <a:spcBef>
                <a:spcPts val="0"/>
              </a:spcBef>
              <a:spcAft>
                <a:spcPts val="600"/>
              </a:spcAft>
              <a:buNone/>
            </a:pPr>
            <a:endParaRPr lang="en-US" sz="1600" dirty="0">
              <a:latin typeface="+mn-lt"/>
            </a:endParaRPr>
          </a:p>
          <a:p>
            <a:pPr marL="0" indent="0">
              <a:lnSpc>
                <a:spcPct val="100000"/>
              </a:lnSpc>
              <a:spcBef>
                <a:spcPts val="0"/>
              </a:spcBef>
              <a:spcAft>
                <a:spcPts val="600"/>
              </a:spcAft>
              <a:buNone/>
            </a:pPr>
            <a:r>
              <a:rPr lang="en-US" sz="1600" dirty="0">
                <a:latin typeface="+mn-lt"/>
              </a:rPr>
              <a:t>Visit our website at </a:t>
            </a:r>
            <a:r>
              <a:rPr lang="en-US" sz="1600" dirty="0">
                <a:latin typeface="+mn-lt"/>
                <a:hlinkClick r:id="rId5">
                  <a:extLst>
                    <a:ext uri="{A12FA001-AC4F-418D-AE19-62706E023703}">
                      <ahyp:hlinkClr xmlns:ahyp="http://schemas.microsoft.com/office/drawing/2018/hyperlinkcolor" val="tx"/>
                    </a:ext>
                  </a:extLst>
                </a:hlinkClick>
              </a:rPr>
              <a:t>https://aci.aero/apex/virtual-apex-solution/</a:t>
            </a:r>
            <a:r>
              <a:rPr lang="en-US" sz="1600" dirty="0">
                <a:latin typeface="+mn-lt"/>
              </a:rPr>
              <a:t> </a:t>
            </a:r>
          </a:p>
        </p:txBody>
      </p:sp>
      <p:sp>
        <p:nvSpPr>
          <p:cNvPr id="8" name="Title 1">
            <a:extLst>
              <a:ext uri="{FF2B5EF4-FFF2-40B4-BE49-F238E27FC236}">
                <a16:creationId xmlns:a16="http://schemas.microsoft.com/office/drawing/2014/main" id="{004F8343-C519-480F-FB6A-CD96D6F15726}"/>
              </a:ext>
            </a:extLst>
          </p:cNvPr>
          <p:cNvSpPr txBox="1">
            <a:spLocks/>
          </p:cNvSpPr>
          <p:nvPr/>
        </p:nvSpPr>
        <p:spPr>
          <a:xfrm>
            <a:off x="4690368" y="1469946"/>
            <a:ext cx="7330786" cy="950642"/>
          </a:xfrm>
        </p:spPr>
        <p:txBody>
          <a:bodyPr anchor="ctr"/>
          <a:lstStyle>
            <a:lvl1pPr algn="l" defTabSz="914400" rtl="0" eaLnBrk="1" latinLnBrk="0" hangingPunct="1">
              <a:lnSpc>
                <a:spcPct val="90000"/>
              </a:lnSpc>
              <a:spcBef>
                <a:spcPct val="0"/>
              </a:spcBef>
              <a:buNone/>
              <a:defRPr sz="4400" kern="1200">
                <a:solidFill>
                  <a:schemeClr val="tx1"/>
                </a:solidFill>
                <a:latin typeface="Museo Sans Rounded 500" panose="02000000000000000000" pitchFamily="2" charset="77"/>
                <a:ea typeface="+mj-ea"/>
                <a:cs typeface="+mj-cs"/>
              </a:defRPr>
            </a:lvl1pPr>
          </a:lstStyle>
          <a:p>
            <a:r>
              <a:rPr lang="en-US" sz="2000" dirty="0">
                <a:solidFill>
                  <a:srgbClr val="2D519F"/>
                </a:solidFill>
                <a:latin typeface="Arial"/>
                <a:cs typeface="Arial"/>
              </a:rPr>
              <a:t>Virtual A</a:t>
            </a:r>
            <a:r>
              <a:rPr lang="en-CA" sz="2000" dirty="0">
                <a:solidFill>
                  <a:srgbClr val="2D519F"/>
                </a:solidFill>
                <a:latin typeface="Arial"/>
                <a:cs typeface="Arial"/>
              </a:rPr>
              <a:t>PEX provides a peer-to-peer 100% online review</a:t>
            </a:r>
            <a:endParaRPr lang="en-US" sz="2000" dirty="0">
              <a:solidFill>
                <a:srgbClr val="2D519F"/>
              </a:solidFill>
              <a:latin typeface="Arial"/>
              <a:cs typeface="Arial"/>
            </a:endParaRPr>
          </a:p>
        </p:txBody>
      </p:sp>
    </p:spTree>
    <p:extLst>
      <p:ext uri="{BB962C8B-B14F-4D97-AF65-F5344CB8AC3E}">
        <p14:creationId xmlns:p14="http://schemas.microsoft.com/office/powerpoint/2010/main" val="1452966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extLst>
              <a:ext uri="{FF2B5EF4-FFF2-40B4-BE49-F238E27FC236}">
                <a16:creationId xmlns:a16="http://schemas.microsoft.com/office/drawing/2014/main" id="{D0DC2118-BCD1-4101-8976-527C2D1A7FD1}"/>
              </a:ext>
            </a:extLst>
          </p:cNvPr>
          <p:cNvPicPr>
            <a:picLocks noChangeAspect="1"/>
          </p:cNvPicPr>
          <p:nvPr/>
        </p:nvPicPr>
        <p:blipFill>
          <a:blip r:embed="rId4"/>
          <a:stretch>
            <a:fillRect/>
          </a:stretch>
        </p:blipFill>
        <p:spPr>
          <a:xfrm>
            <a:off x="-1430953" y="0"/>
            <a:ext cx="7998256" cy="6893362"/>
          </a:xfrm>
          <a:prstGeom prst="rect">
            <a:avLst/>
          </a:prstGeom>
        </p:spPr>
      </p:pic>
      <p:sp>
        <p:nvSpPr>
          <p:cNvPr id="13" name="Rectangle 2"/>
          <p:cNvSpPr/>
          <p:nvPr/>
        </p:nvSpPr>
        <p:spPr>
          <a:xfrm>
            <a:off x="5231757" y="0"/>
            <a:ext cx="6960243" cy="7352980"/>
          </a:xfrm>
          <a:custGeom>
            <a:avLst/>
            <a:gdLst>
              <a:gd name="connsiteX0" fmla="*/ 0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0 w 7910945"/>
              <a:gd name="connsiteY4" fmla="*/ 0 h 6858000"/>
              <a:gd name="connsiteX0" fmla="*/ 1649506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1649506 w 7910945"/>
              <a:gd name="connsiteY4" fmla="*/ 0 h 6858000"/>
              <a:gd name="connsiteX0" fmla="*/ 1649506 w 8941886"/>
              <a:gd name="connsiteY0" fmla="*/ 17929 h 6875929"/>
              <a:gd name="connsiteX1" fmla="*/ 8941886 w 8941886"/>
              <a:gd name="connsiteY1" fmla="*/ 0 h 6875929"/>
              <a:gd name="connsiteX2" fmla="*/ 7910945 w 8941886"/>
              <a:gd name="connsiteY2" fmla="*/ 6875929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242639 w 8941886"/>
              <a:gd name="connsiteY2" fmla="*/ 6831105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941886 w 8941886"/>
              <a:gd name="connsiteY2" fmla="*/ 6875928 h 6875929"/>
              <a:gd name="connsiteX3" fmla="*/ 0 w 8941886"/>
              <a:gd name="connsiteY3" fmla="*/ 6875929 h 6875929"/>
              <a:gd name="connsiteX4" fmla="*/ 1649506 w 8941886"/>
              <a:gd name="connsiteY4" fmla="*/ 17929 h 6875929"/>
              <a:gd name="connsiteX0" fmla="*/ 1649506 w 8941886"/>
              <a:gd name="connsiteY0" fmla="*/ 0 h 6884894"/>
              <a:gd name="connsiteX1" fmla="*/ 8941886 w 8941886"/>
              <a:gd name="connsiteY1" fmla="*/ 8965 h 6884894"/>
              <a:gd name="connsiteX2" fmla="*/ 8941886 w 8941886"/>
              <a:gd name="connsiteY2" fmla="*/ 6884893 h 6884894"/>
              <a:gd name="connsiteX3" fmla="*/ 0 w 8941886"/>
              <a:gd name="connsiteY3" fmla="*/ 6884894 h 6884894"/>
              <a:gd name="connsiteX4" fmla="*/ 1649506 w 8941886"/>
              <a:gd name="connsiteY4" fmla="*/ 0 h 688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886" h="6884894">
                <a:moveTo>
                  <a:pt x="1649506" y="0"/>
                </a:moveTo>
                <a:lnTo>
                  <a:pt x="8941886" y="8965"/>
                </a:lnTo>
                <a:lnTo>
                  <a:pt x="8941886" y="6884893"/>
                </a:lnTo>
                <a:lnTo>
                  <a:pt x="0" y="6884894"/>
                </a:lnTo>
                <a:lnTo>
                  <a:pt x="1649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9" name="Title 1">
            <a:extLst>
              <a:ext uri="{FF2B5EF4-FFF2-40B4-BE49-F238E27FC236}">
                <a16:creationId xmlns:a16="http://schemas.microsoft.com/office/drawing/2014/main" id="{78954254-C328-4263-A88C-F7CD642558A9}"/>
              </a:ext>
            </a:extLst>
          </p:cNvPr>
          <p:cNvSpPr>
            <a:spLocks noGrp="1"/>
          </p:cNvSpPr>
          <p:nvPr>
            <p:ph type="ctrTitle"/>
          </p:nvPr>
        </p:nvSpPr>
        <p:spPr>
          <a:xfrm>
            <a:off x="6070477" y="1831555"/>
            <a:ext cx="6096000" cy="1480731"/>
          </a:xfrm>
        </p:spPr>
        <p:txBody>
          <a:bodyPr vert="horz" lIns="91440" tIns="45720" rIns="91440" bIns="45720" rtlCol="0" anchor="b">
            <a:noAutofit/>
          </a:bodyPr>
          <a:lstStyle/>
          <a:p>
            <a:pPr algn="ctr"/>
            <a:r>
              <a:rPr lang="en-US" sz="2800" dirty="0">
                <a:solidFill>
                  <a:schemeClr val="accent6"/>
                </a:solidFill>
                <a:latin typeface="+mj-lt"/>
                <a:ea typeface="+mj-ea"/>
                <a:cs typeface="+mj-cs"/>
              </a:rPr>
              <a:t>Global ACI-ICAO </a:t>
            </a:r>
            <a:br>
              <a:rPr lang="en-US" sz="2800" dirty="0">
                <a:solidFill>
                  <a:schemeClr val="accent6"/>
                </a:solidFill>
                <a:latin typeface="+mj-lt"/>
                <a:ea typeface="+mj-ea"/>
                <a:cs typeface="+mj-cs"/>
              </a:rPr>
            </a:br>
            <a:r>
              <a:rPr lang="en-US" sz="2800" dirty="0">
                <a:solidFill>
                  <a:schemeClr val="accent6"/>
                </a:solidFill>
                <a:latin typeface="+mj-lt"/>
                <a:ea typeface="+mj-ea"/>
                <a:cs typeface="+mj-cs"/>
              </a:rPr>
              <a:t>Airport Safety Professional (ASP) </a:t>
            </a:r>
            <a:br>
              <a:rPr lang="en-US" sz="2800" dirty="0">
                <a:solidFill>
                  <a:schemeClr val="accent6"/>
                </a:solidFill>
                <a:latin typeface="+mj-lt"/>
                <a:ea typeface="+mj-ea"/>
                <a:cs typeface="+mj-cs"/>
              </a:rPr>
            </a:br>
            <a:r>
              <a:rPr lang="en-US" sz="2800" dirty="0">
                <a:solidFill>
                  <a:schemeClr val="accent6"/>
                </a:solidFill>
                <a:latin typeface="+mj-lt"/>
                <a:ea typeface="+mj-ea"/>
                <a:cs typeface="+mj-cs"/>
              </a:rPr>
              <a:t>designation </a:t>
            </a:r>
            <a:r>
              <a:rPr lang="en-US" sz="2800" dirty="0" err="1">
                <a:solidFill>
                  <a:schemeClr val="accent6"/>
                </a:solidFill>
                <a:latin typeface="+mj-lt"/>
                <a:ea typeface="+mj-ea"/>
                <a:cs typeface="+mj-cs"/>
              </a:rPr>
              <a:t>programme</a:t>
            </a:r>
            <a:endParaRPr lang="en-US" sz="2800" dirty="0">
              <a:solidFill>
                <a:schemeClr val="accent6"/>
              </a:solidFill>
              <a:latin typeface="+mj-lt"/>
              <a:ea typeface="+mj-ea"/>
              <a:cs typeface="+mj-cs"/>
            </a:endParaRPr>
          </a:p>
        </p:txBody>
      </p:sp>
      <p:sp>
        <p:nvSpPr>
          <p:cNvPr id="20" name="Parallelogram 15"/>
          <p:cNvSpPr/>
          <p:nvPr/>
        </p:nvSpPr>
        <p:spPr>
          <a:xfrm>
            <a:off x="6132257" y="-28574"/>
            <a:ext cx="602141" cy="1746913"/>
          </a:xfrm>
          <a:custGeom>
            <a:avLst/>
            <a:gdLst>
              <a:gd name="connsiteX0" fmla="*/ 0 w 1317171"/>
              <a:gd name="connsiteY0" fmla="*/ 1404257 h 1404257"/>
              <a:gd name="connsiteX1" fmla="*/ 329293 w 1317171"/>
              <a:gd name="connsiteY1" fmla="*/ 0 h 1404257"/>
              <a:gd name="connsiteX2" fmla="*/ 1317171 w 1317171"/>
              <a:gd name="connsiteY2" fmla="*/ 0 h 1404257"/>
              <a:gd name="connsiteX3" fmla="*/ 987878 w 1317171"/>
              <a:gd name="connsiteY3" fmla="*/ 1404257 h 1404257"/>
              <a:gd name="connsiteX4" fmla="*/ 0 w 1317171"/>
              <a:gd name="connsiteY4" fmla="*/ 1404257 h 1404257"/>
              <a:gd name="connsiteX0" fmla="*/ 0 w 1522325"/>
              <a:gd name="connsiteY0" fmla="*/ 2160395 h 2160395"/>
              <a:gd name="connsiteX1" fmla="*/ 534447 w 1522325"/>
              <a:gd name="connsiteY1" fmla="*/ 0 h 2160395"/>
              <a:gd name="connsiteX2" fmla="*/ 1522325 w 1522325"/>
              <a:gd name="connsiteY2" fmla="*/ 0 h 2160395"/>
              <a:gd name="connsiteX3" fmla="*/ 1193032 w 1522325"/>
              <a:gd name="connsiteY3" fmla="*/ 1404257 h 2160395"/>
              <a:gd name="connsiteX4" fmla="*/ 0 w 1522325"/>
              <a:gd name="connsiteY4" fmla="*/ 2160395 h 2160395"/>
              <a:gd name="connsiteX0" fmla="*/ 0 w 1522325"/>
              <a:gd name="connsiteY0" fmla="*/ 2172118 h 2172118"/>
              <a:gd name="connsiteX1" fmla="*/ 522724 w 1522325"/>
              <a:gd name="connsiteY1" fmla="*/ 0 h 2172118"/>
              <a:gd name="connsiteX2" fmla="*/ 1522325 w 1522325"/>
              <a:gd name="connsiteY2" fmla="*/ 11723 h 2172118"/>
              <a:gd name="connsiteX3" fmla="*/ 1193032 w 1522325"/>
              <a:gd name="connsiteY3" fmla="*/ 1415980 h 2172118"/>
              <a:gd name="connsiteX4" fmla="*/ 0 w 1522325"/>
              <a:gd name="connsiteY4" fmla="*/ 2172118 h 2172118"/>
              <a:gd name="connsiteX0" fmla="*/ 0 w 1522325"/>
              <a:gd name="connsiteY0" fmla="*/ 2172118 h 2177980"/>
              <a:gd name="connsiteX1" fmla="*/ 522724 w 1522325"/>
              <a:gd name="connsiteY1" fmla="*/ 0 h 2177980"/>
              <a:gd name="connsiteX2" fmla="*/ 1522325 w 1522325"/>
              <a:gd name="connsiteY2" fmla="*/ 11723 h 2177980"/>
              <a:gd name="connsiteX3" fmla="*/ 243463 w 1522325"/>
              <a:gd name="connsiteY3" fmla="*/ 2177980 h 2177980"/>
              <a:gd name="connsiteX4" fmla="*/ 0 w 1522325"/>
              <a:gd name="connsiteY4" fmla="*/ 2172118 h 2177980"/>
              <a:gd name="connsiteX0" fmla="*/ 0 w 783771"/>
              <a:gd name="connsiteY0" fmla="*/ 2172118 h 2177980"/>
              <a:gd name="connsiteX1" fmla="*/ 522724 w 783771"/>
              <a:gd name="connsiteY1" fmla="*/ 0 h 2177980"/>
              <a:gd name="connsiteX2" fmla="*/ 783771 w 783771"/>
              <a:gd name="connsiteY2" fmla="*/ 11723 h 2177980"/>
              <a:gd name="connsiteX3" fmla="*/ 243463 w 783771"/>
              <a:gd name="connsiteY3" fmla="*/ 2177980 h 2177980"/>
              <a:gd name="connsiteX4" fmla="*/ 0 w 783771"/>
              <a:gd name="connsiteY4" fmla="*/ 2172118 h 217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71" h="2177980">
                <a:moveTo>
                  <a:pt x="0" y="2172118"/>
                </a:moveTo>
                <a:lnTo>
                  <a:pt x="522724" y="0"/>
                </a:lnTo>
                <a:lnTo>
                  <a:pt x="783771" y="11723"/>
                </a:lnTo>
                <a:lnTo>
                  <a:pt x="243463" y="2177980"/>
                </a:lnTo>
                <a:lnTo>
                  <a:pt x="0" y="2172118"/>
                </a:lnTo>
                <a:close/>
              </a:path>
            </a:pathLst>
          </a:custGeom>
          <a:solidFill>
            <a:srgbClr val="E2B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1C966FA-17DF-4341-9D29-1755932941F2}"/>
              </a:ext>
            </a:extLst>
          </p:cNvPr>
          <p:cNvPicPr>
            <a:picLocks noChangeAspect="1"/>
          </p:cNvPicPr>
          <p:nvPr/>
        </p:nvPicPr>
        <p:blipFill>
          <a:blip r:embed="rId5"/>
          <a:stretch>
            <a:fillRect/>
          </a:stretch>
        </p:blipFill>
        <p:spPr>
          <a:xfrm>
            <a:off x="9631301" y="484653"/>
            <a:ext cx="2047875" cy="828675"/>
          </a:xfrm>
          <a:prstGeom prst="rect">
            <a:avLst/>
          </a:prstGeom>
        </p:spPr>
      </p:pic>
      <p:pic>
        <p:nvPicPr>
          <p:cNvPr id="10" name="Picture 9">
            <a:extLst>
              <a:ext uri="{FF2B5EF4-FFF2-40B4-BE49-F238E27FC236}">
                <a16:creationId xmlns:a16="http://schemas.microsoft.com/office/drawing/2014/main" id="{79767976-EFF2-4F60-BA87-1F4B2F0535BC}"/>
              </a:ext>
            </a:extLst>
          </p:cNvPr>
          <p:cNvPicPr>
            <a:picLocks noChangeAspect="1"/>
          </p:cNvPicPr>
          <p:nvPr/>
        </p:nvPicPr>
        <p:blipFill>
          <a:blip r:embed="rId6"/>
          <a:stretch>
            <a:fillRect/>
          </a:stretch>
        </p:blipFill>
        <p:spPr>
          <a:xfrm>
            <a:off x="7080127" y="473406"/>
            <a:ext cx="2038350" cy="800100"/>
          </a:xfrm>
          <a:prstGeom prst="rect">
            <a:avLst/>
          </a:prstGeom>
        </p:spPr>
      </p:pic>
      <p:sp>
        <p:nvSpPr>
          <p:cNvPr id="21" name="TextBox 20">
            <a:extLst>
              <a:ext uri="{FF2B5EF4-FFF2-40B4-BE49-F238E27FC236}">
                <a16:creationId xmlns:a16="http://schemas.microsoft.com/office/drawing/2014/main" id="{87C1C47C-9274-4BB4-900A-D3B69D2D345F}"/>
              </a:ext>
            </a:extLst>
          </p:cNvPr>
          <p:cNvSpPr txBox="1"/>
          <p:nvPr/>
        </p:nvSpPr>
        <p:spPr>
          <a:xfrm>
            <a:off x="6383308" y="3445384"/>
            <a:ext cx="5470338" cy="1754326"/>
          </a:xfrm>
          <a:prstGeom prst="rect">
            <a:avLst/>
          </a:prstGeom>
          <a:noFill/>
        </p:spPr>
        <p:txBody>
          <a:bodyPr wrap="square">
            <a:spAutoFit/>
          </a:bodyPr>
          <a:lstStyle/>
          <a:p>
            <a:pPr algn="ctr">
              <a:spcAft>
                <a:spcPts val="600"/>
              </a:spcAft>
              <a:defRPr/>
            </a:pPr>
            <a:r>
              <a:rPr lang="en-US" dirty="0">
                <a:solidFill>
                  <a:srgbClr val="27519E"/>
                </a:solidFill>
                <a:latin typeface="Arial" panose="020B0604020202020204"/>
              </a:rPr>
              <a:t>The ASP designation aims to recognize the professional requirements of both the State regulators in demonstrating their proficient knowledge of relevant ICAO SARPs, and airport operations’ managers in applying their professional expertise within their field.</a:t>
            </a:r>
          </a:p>
        </p:txBody>
      </p:sp>
      <p:pic>
        <p:nvPicPr>
          <p:cNvPr id="3" name="Picture 2">
            <a:hlinkClick r:id="rId3"/>
            <a:extLst>
              <a:ext uri="{FF2B5EF4-FFF2-40B4-BE49-F238E27FC236}">
                <a16:creationId xmlns:a16="http://schemas.microsoft.com/office/drawing/2014/main" id="{5ECA7493-22D2-4829-96D4-03671A317E61}"/>
              </a:ext>
            </a:extLst>
          </p:cNvPr>
          <p:cNvPicPr>
            <a:picLocks noChangeAspect="1"/>
          </p:cNvPicPr>
          <p:nvPr/>
        </p:nvPicPr>
        <p:blipFill>
          <a:blip r:embed="rId7"/>
          <a:stretch>
            <a:fillRect/>
          </a:stretch>
        </p:blipFill>
        <p:spPr>
          <a:xfrm>
            <a:off x="8251850" y="5248312"/>
            <a:ext cx="1470884" cy="1367301"/>
          </a:xfrm>
          <a:prstGeom prst="rect">
            <a:avLst/>
          </a:prstGeom>
        </p:spPr>
      </p:pic>
    </p:spTree>
    <p:extLst>
      <p:ext uri="{BB962C8B-B14F-4D97-AF65-F5344CB8AC3E}">
        <p14:creationId xmlns:p14="http://schemas.microsoft.com/office/powerpoint/2010/main" val="23183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extLst>
              <a:ext uri="{FF2B5EF4-FFF2-40B4-BE49-F238E27FC236}">
                <a16:creationId xmlns:a16="http://schemas.microsoft.com/office/drawing/2014/main" id="{BF951701-14D7-4D72-9296-112F77B41F39}"/>
              </a:ext>
            </a:extLst>
          </p:cNvPr>
          <p:cNvPicPr>
            <a:picLocks noChangeAspect="1"/>
          </p:cNvPicPr>
          <p:nvPr/>
        </p:nvPicPr>
        <p:blipFill>
          <a:blip r:embed="rId4"/>
          <a:stretch>
            <a:fillRect/>
          </a:stretch>
        </p:blipFill>
        <p:spPr>
          <a:xfrm>
            <a:off x="2156065" y="33095"/>
            <a:ext cx="10035935" cy="6871194"/>
          </a:xfrm>
          <a:prstGeom prst="rect">
            <a:avLst/>
          </a:prstGeom>
        </p:spPr>
      </p:pic>
      <p:sp>
        <p:nvSpPr>
          <p:cNvPr id="2" name="Rectangle 2">
            <a:extLst>
              <a:ext uri="{FF2B5EF4-FFF2-40B4-BE49-F238E27FC236}">
                <a16:creationId xmlns:a16="http://schemas.microsoft.com/office/drawing/2014/main" id="{3BB3A5BC-AB90-4FCC-9781-FA496E4CBC09}"/>
              </a:ext>
            </a:extLst>
          </p:cNvPr>
          <p:cNvSpPr/>
          <p:nvPr/>
        </p:nvSpPr>
        <p:spPr>
          <a:xfrm flipH="1" flipV="1">
            <a:off x="-39799" y="-15171"/>
            <a:ext cx="8280974" cy="6967726"/>
          </a:xfrm>
          <a:custGeom>
            <a:avLst/>
            <a:gdLst>
              <a:gd name="connsiteX0" fmla="*/ 0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0 w 7910945"/>
              <a:gd name="connsiteY4" fmla="*/ 0 h 6858000"/>
              <a:gd name="connsiteX0" fmla="*/ 1649506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1649506 w 7910945"/>
              <a:gd name="connsiteY4" fmla="*/ 0 h 6858000"/>
              <a:gd name="connsiteX0" fmla="*/ 1649506 w 8941886"/>
              <a:gd name="connsiteY0" fmla="*/ 17929 h 6875929"/>
              <a:gd name="connsiteX1" fmla="*/ 8941886 w 8941886"/>
              <a:gd name="connsiteY1" fmla="*/ 0 h 6875929"/>
              <a:gd name="connsiteX2" fmla="*/ 7910945 w 8941886"/>
              <a:gd name="connsiteY2" fmla="*/ 6875929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242639 w 8941886"/>
              <a:gd name="connsiteY2" fmla="*/ 6831105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941886 w 8941886"/>
              <a:gd name="connsiteY2" fmla="*/ 6875928 h 6875929"/>
              <a:gd name="connsiteX3" fmla="*/ 0 w 8941886"/>
              <a:gd name="connsiteY3" fmla="*/ 6875929 h 6875929"/>
              <a:gd name="connsiteX4" fmla="*/ 1649506 w 8941886"/>
              <a:gd name="connsiteY4" fmla="*/ 17929 h 6875929"/>
              <a:gd name="connsiteX0" fmla="*/ 1649506 w 8941886"/>
              <a:gd name="connsiteY0" fmla="*/ 0 h 6884894"/>
              <a:gd name="connsiteX1" fmla="*/ 8941886 w 8941886"/>
              <a:gd name="connsiteY1" fmla="*/ 8965 h 6884894"/>
              <a:gd name="connsiteX2" fmla="*/ 8941886 w 8941886"/>
              <a:gd name="connsiteY2" fmla="*/ 6884893 h 6884894"/>
              <a:gd name="connsiteX3" fmla="*/ 0 w 8941886"/>
              <a:gd name="connsiteY3" fmla="*/ 6884894 h 6884894"/>
              <a:gd name="connsiteX4" fmla="*/ 1649506 w 8941886"/>
              <a:gd name="connsiteY4" fmla="*/ 0 h 6884894"/>
              <a:gd name="connsiteX0" fmla="*/ 1649506 w 8941886"/>
              <a:gd name="connsiteY0" fmla="*/ 0 h 6884894"/>
              <a:gd name="connsiteX1" fmla="*/ 8941886 w 8941886"/>
              <a:gd name="connsiteY1" fmla="*/ 8965 h 6884894"/>
              <a:gd name="connsiteX2" fmla="*/ 6398711 w 8941886"/>
              <a:gd name="connsiteY2" fmla="*/ 6732493 h 6884894"/>
              <a:gd name="connsiteX3" fmla="*/ 0 w 8941886"/>
              <a:gd name="connsiteY3" fmla="*/ 6884894 h 6884894"/>
              <a:gd name="connsiteX4" fmla="*/ 1649506 w 8941886"/>
              <a:gd name="connsiteY4" fmla="*/ 0 h 6884894"/>
              <a:gd name="connsiteX0" fmla="*/ 1649506 w 8941886"/>
              <a:gd name="connsiteY0" fmla="*/ 0 h 6894418"/>
              <a:gd name="connsiteX1" fmla="*/ 8941886 w 8941886"/>
              <a:gd name="connsiteY1" fmla="*/ 8965 h 6894418"/>
              <a:gd name="connsiteX2" fmla="*/ 7360736 w 8941886"/>
              <a:gd name="connsiteY2" fmla="*/ 6894418 h 6894418"/>
              <a:gd name="connsiteX3" fmla="*/ 0 w 8941886"/>
              <a:gd name="connsiteY3" fmla="*/ 6884894 h 6894418"/>
              <a:gd name="connsiteX4" fmla="*/ 1649506 w 8941886"/>
              <a:gd name="connsiteY4" fmla="*/ 0 h 6894418"/>
              <a:gd name="connsiteX0" fmla="*/ 1649506 w 7360736"/>
              <a:gd name="connsiteY0" fmla="*/ 0 h 6894418"/>
              <a:gd name="connsiteX1" fmla="*/ 6703511 w 7360736"/>
              <a:gd name="connsiteY1" fmla="*/ 1132915 h 6894418"/>
              <a:gd name="connsiteX2" fmla="*/ 7360736 w 7360736"/>
              <a:gd name="connsiteY2" fmla="*/ 6894418 h 6894418"/>
              <a:gd name="connsiteX3" fmla="*/ 0 w 7360736"/>
              <a:gd name="connsiteY3" fmla="*/ 6884894 h 6894418"/>
              <a:gd name="connsiteX4" fmla="*/ 1649506 w 7360736"/>
              <a:gd name="connsiteY4" fmla="*/ 0 h 6894418"/>
              <a:gd name="connsiteX0" fmla="*/ 1649506 w 7360736"/>
              <a:gd name="connsiteY0" fmla="*/ 0 h 6894418"/>
              <a:gd name="connsiteX1" fmla="*/ 7351211 w 7360736"/>
              <a:gd name="connsiteY1" fmla="*/ 8965 h 6894418"/>
              <a:gd name="connsiteX2" fmla="*/ 7360736 w 7360736"/>
              <a:gd name="connsiteY2" fmla="*/ 6894418 h 6894418"/>
              <a:gd name="connsiteX3" fmla="*/ 0 w 7360736"/>
              <a:gd name="connsiteY3" fmla="*/ 6884894 h 6894418"/>
              <a:gd name="connsiteX4" fmla="*/ 1649506 w 7360736"/>
              <a:gd name="connsiteY4" fmla="*/ 0 h 689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736" h="6894418">
                <a:moveTo>
                  <a:pt x="1649506" y="0"/>
                </a:moveTo>
                <a:lnTo>
                  <a:pt x="7351211" y="8965"/>
                </a:lnTo>
                <a:lnTo>
                  <a:pt x="7360736" y="6894418"/>
                </a:lnTo>
                <a:lnTo>
                  <a:pt x="0" y="6884894"/>
                </a:lnTo>
                <a:lnTo>
                  <a:pt x="1649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itle 1"/>
          <p:cNvSpPr txBox="1">
            <a:spLocks/>
          </p:cNvSpPr>
          <p:nvPr/>
        </p:nvSpPr>
        <p:spPr>
          <a:xfrm>
            <a:off x="0" y="0"/>
            <a:ext cx="0" cy="0"/>
          </a:xfrm>
        </p:spPr>
        <p:txBody>
          <a:bodyPr/>
          <a:lstStyle>
            <a:lvl1pPr algn="l" defTabSz="914400" rtl="0" eaLnBrk="1" latinLnBrk="0" hangingPunct="1">
              <a:lnSpc>
                <a:spcPct val="90000"/>
              </a:lnSpc>
              <a:spcBef>
                <a:spcPct val="0"/>
              </a:spcBef>
              <a:buNone/>
              <a:defRPr sz="4400" kern="1200">
                <a:solidFill>
                  <a:schemeClr val="tx1"/>
                </a:solidFill>
                <a:latin typeface="Museo Sans Rounded 500"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2800" b="0" i="0" u="none" strike="noStrike" kern="1200" cap="none" spc="0" normalizeH="0" baseline="0" noProof="0">
                <a:ln>
                  <a:noFill/>
                </a:ln>
                <a:solidFill>
                  <a:srgbClr val="FFFFFF"/>
                </a:solidFill>
                <a:effectLst/>
                <a:uLnTx/>
                <a:uFillTx/>
                <a:latin typeface="Museo Sans Rounded 500" panose="02000000000000000000" pitchFamily="2" charset="77"/>
                <a:ea typeface="+mj-ea"/>
                <a:cs typeface="+mj-cs"/>
              </a:rPr>
              <a:t>x</a:t>
            </a:r>
            <a:endParaRPr kumimoji="0" lang="en-US" sz="2800" b="0" i="0" u="none" strike="noStrike" kern="1200" cap="none" spc="0" normalizeH="0" baseline="0" noProof="0">
              <a:ln>
                <a:noFill/>
              </a:ln>
              <a:solidFill>
                <a:srgbClr val="FFFFFF"/>
              </a:solidFill>
              <a:effectLst/>
              <a:uLnTx/>
              <a:uFillTx/>
              <a:latin typeface="Museo Sans Rounded 500" panose="02000000000000000000" pitchFamily="2" charset="77"/>
              <a:ea typeface="+mj-ea"/>
              <a:cs typeface="+mj-cs"/>
            </a:endParaRPr>
          </a:p>
        </p:txBody>
      </p:sp>
      <p:sp>
        <p:nvSpPr>
          <p:cNvPr id="13" name="Rectangle 4"/>
          <p:cNvSpPr/>
          <p:nvPr/>
        </p:nvSpPr>
        <p:spPr>
          <a:xfrm>
            <a:off x="-39798" y="-15171"/>
            <a:ext cx="11126987" cy="1600307"/>
          </a:xfrm>
          <a:custGeom>
            <a:avLst/>
            <a:gdLst>
              <a:gd name="connsiteX0" fmla="*/ 0 w 4240307"/>
              <a:gd name="connsiteY0" fmla="*/ 0 h 5898776"/>
              <a:gd name="connsiteX1" fmla="*/ 4240307 w 4240307"/>
              <a:gd name="connsiteY1" fmla="*/ 0 h 5898776"/>
              <a:gd name="connsiteX2" fmla="*/ 4240307 w 4240307"/>
              <a:gd name="connsiteY2" fmla="*/ 5898776 h 5898776"/>
              <a:gd name="connsiteX3" fmla="*/ 0 w 4240307"/>
              <a:gd name="connsiteY3" fmla="*/ 5898776 h 5898776"/>
              <a:gd name="connsiteX4" fmla="*/ 0 w 4240307"/>
              <a:gd name="connsiteY4" fmla="*/ 0 h 5898776"/>
              <a:gd name="connsiteX0" fmla="*/ 0 w 4240307"/>
              <a:gd name="connsiteY0" fmla="*/ 0 h 5898776"/>
              <a:gd name="connsiteX1" fmla="*/ 4240307 w 4240307"/>
              <a:gd name="connsiteY1" fmla="*/ 0 h 5898776"/>
              <a:gd name="connsiteX2" fmla="*/ 2841813 w 4240307"/>
              <a:gd name="connsiteY2" fmla="*/ 5898776 h 5898776"/>
              <a:gd name="connsiteX3" fmla="*/ 0 w 4240307"/>
              <a:gd name="connsiteY3" fmla="*/ 5898776 h 5898776"/>
              <a:gd name="connsiteX4" fmla="*/ 0 w 4240307"/>
              <a:gd name="connsiteY4" fmla="*/ 0 h 5898776"/>
              <a:gd name="connsiteX0" fmla="*/ 0 w 6580095"/>
              <a:gd name="connsiteY0" fmla="*/ 0 h 5907741"/>
              <a:gd name="connsiteX1" fmla="*/ 6580095 w 6580095"/>
              <a:gd name="connsiteY1" fmla="*/ 8965 h 5907741"/>
              <a:gd name="connsiteX2" fmla="*/ 5181601 w 6580095"/>
              <a:gd name="connsiteY2" fmla="*/ 5907741 h 5907741"/>
              <a:gd name="connsiteX3" fmla="*/ 2339788 w 6580095"/>
              <a:gd name="connsiteY3" fmla="*/ 5907741 h 5907741"/>
              <a:gd name="connsiteX4" fmla="*/ 0 w 6580095"/>
              <a:gd name="connsiteY4" fmla="*/ 0 h 5907741"/>
              <a:gd name="connsiteX0" fmla="*/ 17930 w 6598025"/>
              <a:gd name="connsiteY0" fmla="*/ 0 h 5916705"/>
              <a:gd name="connsiteX1" fmla="*/ 6598025 w 6598025"/>
              <a:gd name="connsiteY1" fmla="*/ 8965 h 5916705"/>
              <a:gd name="connsiteX2" fmla="*/ 5199531 w 6598025"/>
              <a:gd name="connsiteY2" fmla="*/ 5907741 h 5916705"/>
              <a:gd name="connsiteX3" fmla="*/ 0 w 6598025"/>
              <a:gd name="connsiteY3" fmla="*/ 5916705 h 5916705"/>
              <a:gd name="connsiteX4" fmla="*/ 17930 w 6598025"/>
              <a:gd name="connsiteY4" fmla="*/ 0 h 5916705"/>
              <a:gd name="connsiteX0" fmla="*/ 8966 w 6598025"/>
              <a:gd name="connsiteY0" fmla="*/ 8964 h 5907740"/>
              <a:gd name="connsiteX1" fmla="*/ 6598025 w 6598025"/>
              <a:gd name="connsiteY1" fmla="*/ 0 h 5907740"/>
              <a:gd name="connsiteX2" fmla="*/ 5199531 w 6598025"/>
              <a:gd name="connsiteY2" fmla="*/ 5898776 h 5907740"/>
              <a:gd name="connsiteX3" fmla="*/ 0 w 6598025"/>
              <a:gd name="connsiteY3" fmla="*/ 5907740 h 5907740"/>
              <a:gd name="connsiteX4" fmla="*/ 8966 w 6598025"/>
              <a:gd name="connsiteY4" fmla="*/ 8964 h 5907740"/>
              <a:gd name="connsiteX0" fmla="*/ 627905 w 6598025"/>
              <a:gd name="connsiteY0" fmla="*/ 351009 h 5907740"/>
              <a:gd name="connsiteX1" fmla="*/ 6598025 w 6598025"/>
              <a:gd name="connsiteY1" fmla="*/ 0 h 5907740"/>
              <a:gd name="connsiteX2" fmla="*/ 5199531 w 6598025"/>
              <a:gd name="connsiteY2" fmla="*/ 5898776 h 5907740"/>
              <a:gd name="connsiteX3" fmla="*/ 0 w 6598025"/>
              <a:gd name="connsiteY3" fmla="*/ 5907740 h 5907740"/>
              <a:gd name="connsiteX4" fmla="*/ 627905 w 6598025"/>
              <a:gd name="connsiteY4" fmla="*/ 351009 h 5907740"/>
              <a:gd name="connsiteX0" fmla="*/ 359156 w 6598025"/>
              <a:gd name="connsiteY0" fmla="*/ 8964 h 5907740"/>
              <a:gd name="connsiteX1" fmla="*/ 6598025 w 6598025"/>
              <a:gd name="connsiteY1" fmla="*/ 0 h 5907740"/>
              <a:gd name="connsiteX2" fmla="*/ 5199531 w 6598025"/>
              <a:gd name="connsiteY2" fmla="*/ 5898776 h 5907740"/>
              <a:gd name="connsiteX3" fmla="*/ 0 w 6598025"/>
              <a:gd name="connsiteY3" fmla="*/ 5907740 h 5907740"/>
              <a:gd name="connsiteX4" fmla="*/ 359156 w 6598025"/>
              <a:gd name="connsiteY4" fmla="*/ 8964 h 5907740"/>
              <a:gd name="connsiteX0" fmla="*/ 208 w 6239077"/>
              <a:gd name="connsiteY0" fmla="*/ 8964 h 5898776"/>
              <a:gd name="connsiteX1" fmla="*/ 6239077 w 6239077"/>
              <a:gd name="connsiteY1" fmla="*/ 0 h 5898776"/>
              <a:gd name="connsiteX2" fmla="*/ 4840583 w 6239077"/>
              <a:gd name="connsiteY2" fmla="*/ 5898776 h 5898776"/>
              <a:gd name="connsiteX3" fmla="*/ 113400 w 6239077"/>
              <a:gd name="connsiteY3" fmla="*/ 5695998 h 5898776"/>
              <a:gd name="connsiteX4" fmla="*/ 208 w 6239077"/>
              <a:gd name="connsiteY4" fmla="*/ 8964 h 5898776"/>
              <a:gd name="connsiteX0" fmla="*/ 1825 w 6240694"/>
              <a:gd name="connsiteY0" fmla="*/ 8964 h 5898776"/>
              <a:gd name="connsiteX1" fmla="*/ 6240694 w 6240694"/>
              <a:gd name="connsiteY1" fmla="*/ 0 h 5898776"/>
              <a:gd name="connsiteX2" fmla="*/ 4842200 w 6240694"/>
              <a:gd name="connsiteY2" fmla="*/ 5898776 h 5898776"/>
              <a:gd name="connsiteX3" fmla="*/ 1002 w 6240694"/>
              <a:gd name="connsiteY3" fmla="*/ 5891453 h 5898776"/>
              <a:gd name="connsiteX4" fmla="*/ 1825 w 6240694"/>
              <a:gd name="connsiteY4" fmla="*/ 8964 h 5898776"/>
              <a:gd name="connsiteX0" fmla="*/ 8 w 9504595"/>
              <a:gd name="connsiteY0" fmla="*/ 8964 h 5898776"/>
              <a:gd name="connsiteX1" fmla="*/ 9504595 w 9504595"/>
              <a:gd name="connsiteY1" fmla="*/ 0 h 5898776"/>
              <a:gd name="connsiteX2" fmla="*/ 8106101 w 9504595"/>
              <a:gd name="connsiteY2" fmla="*/ 5898776 h 5898776"/>
              <a:gd name="connsiteX3" fmla="*/ 3264903 w 9504595"/>
              <a:gd name="connsiteY3" fmla="*/ 5891453 h 5898776"/>
              <a:gd name="connsiteX4" fmla="*/ 8 w 9504595"/>
              <a:gd name="connsiteY4" fmla="*/ 8964 h 5898776"/>
              <a:gd name="connsiteX0" fmla="*/ 1164 w 9505751"/>
              <a:gd name="connsiteY0" fmla="*/ 8964 h 5898776"/>
              <a:gd name="connsiteX1" fmla="*/ 9505751 w 9505751"/>
              <a:gd name="connsiteY1" fmla="*/ 0 h 5898776"/>
              <a:gd name="connsiteX2" fmla="*/ 8107257 w 9505751"/>
              <a:gd name="connsiteY2" fmla="*/ 5898776 h 5898776"/>
              <a:gd name="connsiteX3" fmla="*/ 8486 w 9505751"/>
              <a:gd name="connsiteY3" fmla="*/ 5891453 h 5898776"/>
              <a:gd name="connsiteX4" fmla="*/ 1164 w 9505751"/>
              <a:gd name="connsiteY4" fmla="*/ 8964 h 5898776"/>
              <a:gd name="connsiteX0" fmla="*/ 1164 w 9505751"/>
              <a:gd name="connsiteY0" fmla="*/ 8964 h 5891453"/>
              <a:gd name="connsiteX1" fmla="*/ 9505751 w 9505751"/>
              <a:gd name="connsiteY1" fmla="*/ 0 h 5891453"/>
              <a:gd name="connsiteX2" fmla="*/ 9157824 w 9505751"/>
              <a:gd name="connsiteY2" fmla="*/ 1460332 h 5891453"/>
              <a:gd name="connsiteX3" fmla="*/ 8486 w 9505751"/>
              <a:gd name="connsiteY3" fmla="*/ 5891453 h 5891453"/>
              <a:gd name="connsiteX4" fmla="*/ 1164 w 9505751"/>
              <a:gd name="connsiteY4" fmla="*/ 8964 h 5891453"/>
              <a:gd name="connsiteX0" fmla="*/ 1825 w 9506412"/>
              <a:gd name="connsiteY0" fmla="*/ 8964 h 1485585"/>
              <a:gd name="connsiteX1" fmla="*/ 9506412 w 9506412"/>
              <a:gd name="connsiteY1" fmla="*/ 0 h 1485585"/>
              <a:gd name="connsiteX2" fmla="*/ 9158485 w 9506412"/>
              <a:gd name="connsiteY2" fmla="*/ 1460332 h 1485585"/>
              <a:gd name="connsiteX3" fmla="*/ 1003 w 9506412"/>
              <a:gd name="connsiteY3" fmla="*/ 1485585 h 1485585"/>
              <a:gd name="connsiteX4" fmla="*/ 1825 w 9506412"/>
              <a:gd name="connsiteY4" fmla="*/ 8964 h 1485585"/>
              <a:gd name="connsiteX0" fmla="*/ 935 w 9505522"/>
              <a:gd name="connsiteY0" fmla="*/ 8964 h 1615623"/>
              <a:gd name="connsiteX1" fmla="*/ 9505522 w 9505522"/>
              <a:gd name="connsiteY1" fmla="*/ 0 h 1615623"/>
              <a:gd name="connsiteX2" fmla="*/ 9157595 w 9505522"/>
              <a:gd name="connsiteY2" fmla="*/ 1460332 h 1615623"/>
              <a:gd name="connsiteX3" fmla="*/ 113 w 9505522"/>
              <a:gd name="connsiteY3" fmla="*/ 1485585 h 1615623"/>
              <a:gd name="connsiteX4" fmla="*/ 935 w 9505522"/>
              <a:gd name="connsiteY4" fmla="*/ 8964 h 1615623"/>
              <a:gd name="connsiteX0" fmla="*/ 10248 w 9514835"/>
              <a:gd name="connsiteY0" fmla="*/ 8964 h 1544029"/>
              <a:gd name="connsiteX1" fmla="*/ 9514835 w 9514835"/>
              <a:gd name="connsiteY1" fmla="*/ 0 h 1544029"/>
              <a:gd name="connsiteX2" fmla="*/ 9166908 w 9514835"/>
              <a:gd name="connsiteY2" fmla="*/ 1460332 h 1544029"/>
              <a:gd name="connsiteX3" fmla="*/ 9426 w 9514835"/>
              <a:gd name="connsiteY3" fmla="*/ 1485585 h 1544029"/>
              <a:gd name="connsiteX4" fmla="*/ 10248 w 9514835"/>
              <a:gd name="connsiteY4" fmla="*/ 8964 h 1544029"/>
              <a:gd name="connsiteX0" fmla="*/ 2784 w 9507371"/>
              <a:gd name="connsiteY0" fmla="*/ 8964 h 2023511"/>
              <a:gd name="connsiteX1" fmla="*/ 9507371 w 9507371"/>
              <a:gd name="connsiteY1" fmla="*/ 0 h 2023511"/>
              <a:gd name="connsiteX2" fmla="*/ 9159444 w 9507371"/>
              <a:gd name="connsiteY2" fmla="*/ 1460332 h 2023511"/>
              <a:gd name="connsiteX3" fmla="*/ 18249 w 9507371"/>
              <a:gd name="connsiteY3" fmla="*/ 2023085 h 2023511"/>
              <a:gd name="connsiteX4" fmla="*/ 2784 w 9507371"/>
              <a:gd name="connsiteY4" fmla="*/ 8964 h 2023511"/>
              <a:gd name="connsiteX0" fmla="*/ 2784 w 9507371"/>
              <a:gd name="connsiteY0" fmla="*/ 8964 h 1574625"/>
              <a:gd name="connsiteX1" fmla="*/ 9507371 w 9507371"/>
              <a:gd name="connsiteY1" fmla="*/ 0 h 1574625"/>
              <a:gd name="connsiteX2" fmla="*/ 9159444 w 9507371"/>
              <a:gd name="connsiteY2" fmla="*/ 1460332 h 1574625"/>
              <a:gd name="connsiteX3" fmla="*/ 18249 w 9507371"/>
              <a:gd name="connsiteY3" fmla="*/ 1526305 h 1574625"/>
              <a:gd name="connsiteX4" fmla="*/ 2784 w 9507371"/>
              <a:gd name="connsiteY4" fmla="*/ 8964 h 1574625"/>
              <a:gd name="connsiteX0" fmla="*/ 247 w 9504834"/>
              <a:gd name="connsiteY0" fmla="*/ 8964 h 1729281"/>
              <a:gd name="connsiteX1" fmla="*/ 9504834 w 9504834"/>
              <a:gd name="connsiteY1" fmla="*/ 0 h 1729281"/>
              <a:gd name="connsiteX2" fmla="*/ 9156907 w 9504834"/>
              <a:gd name="connsiteY2" fmla="*/ 1460332 h 1729281"/>
              <a:gd name="connsiteX3" fmla="*/ 117059 w 9504834"/>
              <a:gd name="connsiteY3" fmla="*/ 1714521 h 1729281"/>
              <a:gd name="connsiteX4" fmla="*/ 247 w 9504834"/>
              <a:gd name="connsiteY4" fmla="*/ 8964 h 1729281"/>
              <a:gd name="connsiteX0" fmla="*/ 124 w 9504711"/>
              <a:gd name="connsiteY0" fmla="*/ 8964 h 1460332"/>
              <a:gd name="connsiteX1" fmla="*/ 9504711 w 9504711"/>
              <a:gd name="connsiteY1" fmla="*/ 0 h 1460332"/>
              <a:gd name="connsiteX2" fmla="*/ 9156784 w 9504711"/>
              <a:gd name="connsiteY2" fmla="*/ 1460332 h 1460332"/>
              <a:gd name="connsiteX3" fmla="*/ 225522 w 9504711"/>
              <a:gd name="connsiteY3" fmla="*/ 1301895 h 1460332"/>
              <a:gd name="connsiteX4" fmla="*/ 124 w 9504711"/>
              <a:gd name="connsiteY4" fmla="*/ 8964 h 1460332"/>
              <a:gd name="connsiteX0" fmla="*/ 152484 w 9657071"/>
              <a:gd name="connsiteY0" fmla="*/ 8964 h 1563633"/>
              <a:gd name="connsiteX1" fmla="*/ 9657071 w 9657071"/>
              <a:gd name="connsiteY1" fmla="*/ 0 h 1563633"/>
              <a:gd name="connsiteX2" fmla="*/ 9309144 w 9657071"/>
              <a:gd name="connsiteY2" fmla="*/ 1460332 h 1563633"/>
              <a:gd name="connsiteX3" fmla="*/ 1451 w 9657071"/>
              <a:gd name="connsiteY3" fmla="*/ 1511827 h 1563633"/>
              <a:gd name="connsiteX4" fmla="*/ 152484 w 9657071"/>
              <a:gd name="connsiteY4" fmla="*/ 8964 h 1563633"/>
              <a:gd name="connsiteX0" fmla="*/ 202833 w 9707420"/>
              <a:gd name="connsiteY0" fmla="*/ 8964 h 1515711"/>
              <a:gd name="connsiteX1" fmla="*/ 9707420 w 9707420"/>
              <a:gd name="connsiteY1" fmla="*/ 0 h 1515711"/>
              <a:gd name="connsiteX2" fmla="*/ 9359493 w 9707420"/>
              <a:gd name="connsiteY2" fmla="*/ 1460332 h 1515711"/>
              <a:gd name="connsiteX3" fmla="*/ 1127 w 9707420"/>
              <a:gd name="connsiteY3" fmla="*/ 1446676 h 1515711"/>
              <a:gd name="connsiteX4" fmla="*/ 202833 w 9707420"/>
              <a:gd name="connsiteY4" fmla="*/ 8964 h 1515711"/>
              <a:gd name="connsiteX0" fmla="*/ 282170 w 9786757"/>
              <a:gd name="connsiteY0" fmla="*/ 8964 h 1520913"/>
              <a:gd name="connsiteX1" fmla="*/ 9786757 w 9786757"/>
              <a:gd name="connsiteY1" fmla="*/ 0 h 1520913"/>
              <a:gd name="connsiteX2" fmla="*/ 9438830 w 9786757"/>
              <a:gd name="connsiteY2" fmla="*/ 1460332 h 1520913"/>
              <a:gd name="connsiteX3" fmla="*/ 834 w 9786757"/>
              <a:gd name="connsiteY3" fmla="*/ 1453915 h 1520913"/>
              <a:gd name="connsiteX4" fmla="*/ 282170 w 9786757"/>
              <a:gd name="connsiteY4" fmla="*/ 8964 h 1520913"/>
              <a:gd name="connsiteX0" fmla="*/ 339950 w 9844537"/>
              <a:gd name="connsiteY0" fmla="*/ 8964 h 1520913"/>
              <a:gd name="connsiteX1" fmla="*/ 9844537 w 9844537"/>
              <a:gd name="connsiteY1" fmla="*/ 0 h 1520913"/>
              <a:gd name="connsiteX2" fmla="*/ 9496610 w 9844537"/>
              <a:gd name="connsiteY2" fmla="*/ 1460332 h 1520913"/>
              <a:gd name="connsiteX3" fmla="*/ 701 w 9844537"/>
              <a:gd name="connsiteY3" fmla="*/ 1453915 h 1520913"/>
              <a:gd name="connsiteX4" fmla="*/ 339950 w 9844537"/>
              <a:gd name="connsiteY4" fmla="*/ 8964 h 1520913"/>
              <a:gd name="connsiteX0" fmla="*/ 9056 w 9513643"/>
              <a:gd name="connsiteY0" fmla="*/ 8964 h 1520913"/>
              <a:gd name="connsiteX1" fmla="*/ 9513643 w 9513643"/>
              <a:gd name="connsiteY1" fmla="*/ 0 h 1520913"/>
              <a:gd name="connsiteX2" fmla="*/ 9165716 w 9513643"/>
              <a:gd name="connsiteY2" fmla="*/ 1460332 h 1520913"/>
              <a:gd name="connsiteX3" fmla="*/ 10043 w 9513643"/>
              <a:gd name="connsiteY3" fmla="*/ 1453915 h 1520913"/>
              <a:gd name="connsiteX4" fmla="*/ 9056 w 9513643"/>
              <a:gd name="connsiteY4" fmla="*/ 8964 h 152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3643" h="1520913">
                <a:moveTo>
                  <a:pt x="9056" y="8964"/>
                </a:moveTo>
                <a:lnTo>
                  <a:pt x="9513643" y="0"/>
                </a:lnTo>
                <a:lnTo>
                  <a:pt x="9165716" y="1460332"/>
                </a:lnTo>
                <a:lnTo>
                  <a:pt x="10043" y="1453915"/>
                </a:lnTo>
                <a:cubicBezTo>
                  <a:pt x="-8411" y="1460656"/>
                  <a:pt x="3079" y="1981199"/>
                  <a:pt x="9056" y="8964"/>
                </a:cubicBezTo>
                <a:close/>
              </a:path>
            </a:pathLst>
          </a:custGeom>
          <a:solidFill>
            <a:srgbClr val="27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14"/>
          <p:cNvSpPr/>
          <p:nvPr/>
        </p:nvSpPr>
        <p:spPr>
          <a:xfrm flipV="1">
            <a:off x="-49679" y="1502431"/>
            <a:ext cx="847357" cy="97876"/>
          </a:xfrm>
          <a:prstGeom prst="rect">
            <a:avLst/>
          </a:prstGeom>
          <a:solidFill>
            <a:srgbClr val="E2B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itle 1">
            <a:extLst>
              <a:ext uri="{FF2B5EF4-FFF2-40B4-BE49-F238E27FC236}">
                <a16:creationId xmlns:a16="http://schemas.microsoft.com/office/drawing/2014/main" id="{5A5363DF-100F-4443-A2A8-63CD1F6F264B}"/>
              </a:ext>
            </a:extLst>
          </p:cNvPr>
          <p:cNvSpPr txBox="1">
            <a:spLocks/>
          </p:cNvSpPr>
          <p:nvPr/>
        </p:nvSpPr>
        <p:spPr>
          <a:xfrm>
            <a:off x="383881" y="173921"/>
            <a:ext cx="9781626" cy="816674"/>
          </a:xfrm>
          <a:prstGeom prst="rect">
            <a:avLst/>
          </a:prstGeom>
        </p:spPr>
        <p:txBody>
          <a:bodyPr anchor="b"/>
          <a:lstStyle>
            <a:lvl1pPr algn="l" defTabSz="914400" rtl="0" eaLnBrk="1" latinLnBrk="0" hangingPunct="1">
              <a:lnSpc>
                <a:spcPct val="90000"/>
              </a:lnSpc>
              <a:spcBef>
                <a:spcPct val="0"/>
              </a:spcBef>
              <a:buNone/>
              <a:defRPr sz="5000" b="1" kern="1200">
                <a:solidFill>
                  <a:srgbClr val="4F92CE"/>
                </a:solidFill>
                <a:latin typeface="Arial" panose="020B0604020202020204" pitchFamily="34" charset="0"/>
                <a:ea typeface="Open Sans" panose="020B0606030504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ASP Programme Objectives</a:t>
            </a:r>
          </a:p>
        </p:txBody>
      </p:sp>
      <p:sp>
        <p:nvSpPr>
          <p:cNvPr id="19" name="Title 1">
            <a:extLst>
              <a:ext uri="{FF2B5EF4-FFF2-40B4-BE49-F238E27FC236}">
                <a16:creationId xmlns:a16="http://schemas.microsoft.com/office/drawing/2014/main" id="{F12980FC-370D-FD4A-97A3-7548C639E261}"/>
              </a:ext>
            </a:extLst>
          </p:cNvPr>
          <p:cNvSpPr txBox="1">
            <a:spLocks/>
          </p:cNvSpPr>
          <p:nvPr/>
        </p:nvSpPr>
        <p:spPr>
          <a:xfrm>
            <a:off x="383881" y="715752"/>
            <a:ext cx="10131719" cy="967260"/>
          </a:xfrm>
        </p:spPr>
        <p:txBody>
          <a:bodyPr anchor="ctr"/>
          <a:lstStyle>
            <a:lvl1pPr algn="l" defTabSz="914400" rtl="0" eaLnBrk="1" latinLnBrk="0" hangingPunct="1">
              <a:lnSpc>
                <a:spcPct val="90000"/>
              </a:lnSpc>
              <a:spcBef>
                <a:spcPct val="0"/>
              </a:spcBef>
              <a:buNone/>
              <a:defRPr sz="4400" kern="1200">
                <a:solidFill>
                  <a:schemeClr val="tx1"/>
                </a:solidFill>
                <a:latin typeface="Museo Sans Rounded 500"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000" b="0" i="0" u="none" strike="noStrike" kern="1200" cap="none" spc="0" normalizeH="0" baseline="0" noProof="0" dirty="0">
                <a:ln>
                  <a:noFill/>
                </a:ln>
                <a:solidFill>
                  <a:srgbClr val="E2B832"/>
                </a:solidFill>
                <a:effectLst/>
                <a:uLnTx/>
                <a:uFillTx/>
                <a:latin typeface="Arial"/>
                <a:ea typeface="+mj-ea"/>
                <a:cs typeface="Arial"/>
              </a:rPr>
              <a:t>The goal of this Programme is to:</a:t>
            </a:r>
          </a:p>
        </p:txBody>
      </p:sp>
      <p:sp>
        <p:nvSpPr>
          <p:cNvPr id="34" name="TextBox 33">
            <a:extLst>
              <a:ext uri="{FF2B5EF4-FFF2-40B4-BE49-F238E27FC236}">
                <a16:creationId xmlns:a16="http://schemas.microsoft.com/office/drawing/2014/main" id="{6D85D67E-CEEF-42BA-8726-BD0A91764940}"/>
              </a:ext>
            </a:extLst>
          </p:cNvPr>
          <p:cNvSpPr txBox="1"/>
          <p:nvPr/>
        </p:nvSpPr>
        <p:spPr>
          <a:xfrm>
            <a:off x="133251" y="1766198"/>
            <a:ext cx="7290029" cy="380104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Accredit individuals as having acquired the knowledge and expertise to ensure the highest operational levels of safety at the airport;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27519E"/>
                </a:solidFill>
                <a:latin typeface="Arial" panose="020B0604020202020204"/>
              </a:rPr>
              <a:t>Recognize</a:t>
            </a: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 professional excellence in airport airside management;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Increase professional knowledge and capability in the airport industry;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Promote the adherence to uniform standards and recommended practices and awareness of best practices;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Support the qualification requirements for ACI APEX safety assessors and ICAO USOAP assessors;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519E"/>
                </a:solidFill>
                <a:effectLst/>
                <a:uLnTx/>
                <a:uFillTx/>
                <a:latin typeface="Arial" panose="020B0604020202020204"/>
                <a:ea typeface="+mn-ea"/>
                <a:cs typeface="+mn-cs"/>
              </a:rPr>
              <a:t>Expand communication and networking among airport safety executives and regulators globally</a:t>
            </a:r>
          </a:p>
        </p:txBody>
      </p:sp>
      <p:pic>
        <p:nvPicPr>
          <p:cNvPr id="5" name="Picture 4">
            <a:hlinkClick r:id="rId3"/>
            <a:extLst>
              <a:ext uri="{FF2B5EF4-FFF2-40B4-BE49-F238E27FC236}">
                <a16:creationId xmlns:a16="http://schemas.microsoft.com/office/drawing/2014/main" id="{CEBDA304-751F-4E55-895B-E5CBDA12C20F}"/>
              </a:ext>
            </a:extLst>
          </p:cNvPr>
          <p:cNvPicPr>
            <a:picLocks noChangeAspect="1"/>
          </p:cNvPicPr>
          <p:nvPr/>
        </p:nvPicPr>
        <p:blipFill>
          <a:blip r:embed="rId5"/>
          <a:stretch>
            <a:fillRect/>
          </a:stretch>
        </p:blipFill>
        <p:spPr>
          <a:xfrm>
            <a:off x="259745" y="5879737"/>
            <a:ext cx="5654167" cy="870592"/>
          </a:xfrm>
          <a:prstGeom prst="rect">
            <a:avLst/>
          </a:prstGeom>
        </p:spPr>
      </p:pic>
    </p:spTree>
    <p:extLst>
      <p:ext uri="{BB962C8B-B14F-4D97-AF65-F5344CB8AC3E}">
        <p14:creationId xmlns:p14="http://schemas.microsoft.com/office/powerpoint/2010/main" val="37553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392E5-43DF-405B-9F0A-76231FA656EE}"/>
              </a:ext>
            </a:extLst>
          </p:cNvPr>
          <p:cNvPicPr>
            <a:picLocks noChangeAspect="1"/>
          </p:cNvPicPr>
          <p:nvPr/>
        </p:nvPicPr>
        <p:blipFill>
          <a:blip r:embed="rId3"/>
          <a:stretch>
            <a:fillRect/>
          </a:stretch>
        </p:blipFill>
        <p:spPr>
          <a:xfrm>
            <a:off x="-956440" y="0"/>
            <a:ext cx="7462016" cy="6882972"/>
          </a:xfrm>
          <a:prstGeom prst="rect">
            <a:avLst/>
          </a:prstGeom>
        </p:spPr>
      </p:pic>
      <p:sp>
        <p:nvSpPr>
          <p:cNvPr id="13" name="Rectangle 2"/>
          <p:cNvSpPr/>
          <p:nvPr/>
        </p:nvSpPr>
        <p:spPr>
          <a:xfrm>
            <a:off x="5208609" y="0"/>
            <a:ext cx="6983392" cy="7352980"/>
          </a:xfrm>
          <a:custGeom>
            <a:avLst/>
            <a:gdLst>
              <a:gd name="connsiteX0" fmla="*/ 0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0 w 7910945"/>
              <a:gd name="connsiteY4" fmla="*/ 0 h 6858000"/>
              <a:gd name="connsiteX0" fmla="*/ 1649506 w 7910945"/>
              <a:gd name="connsiteY0" fmla="*/ 0 h 6858000"/>
              <a:gd name="connsiteX1" fmla="*/ 7910945 w 7910945"/>
              <a:gd name="connsiteY1" fmla="*/ 0 h 6858000"/>
              <a:gd name="connsiteX2" fmla="*/ 7910945 w 7910945"/>
              <a:gd name="connsiteY2" fmla="*/ 6858000 h 6858000"/>
              <a:gd name="connsiteX3" fmla="*/ 0 w 7910945"/>
              <a:gd name="connsiteY3" fmla="*/ 6858000 h 6858000"/>
              <a:gd name="connsiteX4" fmla="*/ 1649506 w 7910945"/>
              <a:gd name="connsiteY4" fmla="*/ 0 h 6858000"/>
              <a:gd name="connsiteX0" fmla="*/ 1649506 w 8941886"/>
              <a:gd name="connsiteY0" fmla="*/ 17929 h 6875929"/>
              <a:gd name="connsiteX1" fmla="*/ 8941886 w 8941886"/>
              <a:gd name="connsiteY1" fmla="*/ 0 h 6875929"/>
              <a:gd name="connsiteX2" fmla="*/ 7910945 w 8941886"/>
              <a:gd name="connsiteY2" fmla="*/ 6875929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242639 w 8941886"/>
              <a:gd name="connsiteY2" fmla="*/ 6831105 h 6875929"/>
              <a:gd name="connsiteX3" fmla="*/ 0 w 8941886"/>
              <a:gd name="connsiteY3" fmla="*/ 6875929 h 6875929"/>
              <a:gd name="connsiteX4" fmla="*/ 1649506 w 8941886"/>
              <a:gd name="connsiteY4" fmla="*/ 17929 h 6875929"/>
              <a:gd name="connsiteX0" fmla="*/ 1649506 w 8941886"/>
              <a:gd name="connsiteY0" fmla="*/ 17929 h 6875929"/>
              <a:gd name="connsiteX1" fmla="*/ 8941886 w 8941886"/>
              <a:gd name="connsiteY1" fmla="*/ 0 h 6875929"/>
              <a:gd name="connsiteX2" fmla="*/ 8941886 w 8941886"/>
              <a:gd name="connsiteY2" fmla="*/ 6875928 h 6875929"/>
              <a:gd name="connsiteX3" fmla="*/ 0 w 8941886"/>
              <a:gd name="connsiteY3" fmla="*/ 6875929 h 6875929"/>
              <a:gd name="connsiteX4" fmla="*/ 1649506 w 8941886"/>
              <a:gd name="connsiteY4" fmla="*/ 17929 h 6875929"/>
              <a:gd name="connsiteX0" fmla="*/ 1649506 w 8941886"/>
              <a:gd name="connsiteY0" fmla="*/ 0 h 6884894"/>
              <a:gd name="connsiteX1" fmla="*/ 8941886 w 8941886"/>
              <a:gd name="connsiteY1" fmla="*/ 8965 h 6884894"/>
              <a:gd name="connsiteX2" fmla="*/ 8941886 w 8941886"/>
              <a:gd name="connsiteY2" fmla="*/ 6884893 h 6884894"/>
              <a:gd name="connsiteX3" fmla="*/ 0 w 8941886"/>
              <a:gd name="connsiteY3" fmla="*/ 6884894 h 6884894"/>
              <a:gd name="connsiteX4" fmla="*/ 1649506 w 8941886"/>
              <a:gd name="connsiteY4" fmla="*/ 0 h 688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886" h="6884894">
                <a:moveTo>
                  <a:pt x="1649506" y="0"/>
                </a:moveTo>
                <a:lnTo>
                  <a:pt x="8941886" y="8965"/>
                </a:lnTo>
                <a:lnTo>
                  <a:pt x="8941886" y="6884893"/>
                </a:lnTo>
                <a:lnTo>
                  <a:pt x="0" y="6884894"/>
                </a:lnTo>
                <a:lnTo>
                  <a:pt x="1649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9" name="Title 1">
            <a:extLst>
              <a:ext uri="{FF2B5EF4-FFF2-40B4-BE49-F238E27FC236}">
                <a16:creationId xmlns:a16="http://schemas.microsoft.com/office/drawing/2014/main" id="{78954254-C328-4263-A88C-F7CD642558A9}"/>
              </a:ext>
            </a:extLst>
          </p:cNvPr>
          <p:cNvSpPr>
            <a:spLocks noGrp="1"/>
          </p:cNvSpPr>
          <p:nvPr>
            <p:ph type="ctrTitle"/>
          </p:nvPr>
        </p:nvSpPr>
        <p:spPr>
          <a:xfrm>
            <a:off x="6277966" y="418305"/>
            <a:ext cx="5914034" cy="584776"/>
          </a:xfrm>
        </p:spPr>
        <p:txBody>
          <a:bodyPr vert="horz" lIns="91440" tIns="45720" rIns="91440" bIns="45720" rtlCol="0" anchor="b">
            <a:noAutofit/>
          </a:bodyPr>
          <a:lstStyle/>
          <a:p>
            <a:pPr algn="ctr"/>
            <a:r>
              <a:rPr lang="en-US" sz="2800" dirty="0">
                <a:solidFill>
                  <a:schemeClr val="accent6"/>
                </a:solidFill>
                <a:latin typeface="+mj-lt"/>
                <a:ea typeface="+mj-ea"/>
                <a:cs typeface="+mj-cs"/>
              </a:rPr>
              <a:t>ASP Programme Structure</a:t>
            </a:r>
          </a:p>
        </p:txBody>
      </p:sp>
      <p:sp>
        <p:nvSpPr>
          <p:cNvPr id="20" name="Parallelogram 15"/>
          <p:cNvSpPr/>
          <p:nvPr/>
        </p:nvSpPr>
        <p:spPr>
          <a:xfrm>
            <a:off x="6096000" y="0"/>
            <a:ext cx="602141" cy="1746913"/>
          </a:xfrm>
          <a:custGeom>
            <a:avLst/>
            <a:gdLst>
              <a:gd name="connsiteX0" fmla="*/ 0 w 1317171"/>
              <a:gd name="connsiteY0" fmla="*/ 1404257 h 1404257"/>
              <a:gd name="connsiteX1" fmla="*/ 329293 w 1317171"/>
              <a:gd name="connsiteY1" fmla="*/ 0 h 1404257"/>
              <a:gd name="connsiteX2" fmla="*/ 1317171 w 1317171"/>
              <a:gd name="connsiteY2" fmla="*/ 0 h 1404257"/>
              <a:gd name="connsiteX3" fmla="*/ 987878 w 1317171"/>
              <a:gd name="connsiteY3" fmla="*/ 1404257 h 1404257"/>
              <a:gd name="connsiteX4" fmla="*/ 0 w 1317171"/>
              <a:gd name="connsiteY4" fmla="*/ 1404257 h 1404257"/>
              <a:gd name="connsiteX0" fmla="*/ 0 w 1522325"/>
              <a:gd name="connsiteY0" fmla="*/ 2160395 h 2160395"/>
              <a:gd name="connsiteX1" fmla="*/ 534447 w 1522325"/>
              <a:gd name="connsiteY1" fmla="*/ 0 h 2160395"/>
              <a:gd name="connsiteX2" fmla="*/ 1522325 w 1522325"/>
              <a:gd name="connsiteY2" fmla="*/ 0 h 2160395"/>
              <a:gd name="connsiteX3" fmla="*/ 1193032 w 1522325"/>
              <a:gd name="connsiteY3" fmla="*/ 1404257 h 2160395"/>
              <a:gd name="connsiteX4" fmla="*/ 0 w 1522325"/>
              <a:gd name="connsiteY4" fmla="*/ 2160395 h 2160395"/>
              <a:gd name="connsiteX0" fmla="*/ 0 w 1522325"/>
              <a:gd name="connsiteY0" fmla="*/ 2172118 h 2172118"/>
              <a:gd name="connsiteX1" fmla="*/ 522724 w 1522325"/>
              <a:gd name="connsiteY1" fmla="*/ 0 h 2172118"/>
              <a:gd name="connsiteX2" fmla="*/ 1522325 w 1522325"/>
              <a:gd name="connsiteY2" fmla="*/ 11723 h 2172118"/>
              <a:gd name="connsiteX3" fmla="*/ 1193032 w 1522325"/>
              <a:gd name="connsiteY3" fmla="*/ 1415980 h 2172118"/>
              <a:gd name="connsiteX4" fmla="*/ 0 w 1522325"/>
              <a:gd name="connsiteY4" fmla="*/ 2172118 h 2172118"/>
              <a:gd name="connsiteX0" fmla="*/ 0 w 1522325"/>
              <a:gd name="connsiteY0" fmla="*/ 2172118 h 2177980"/>
              <a:gd name="connsiteX1" fmla="*/ 522724 w 1522325"/>
              <a:gd name="connsiteY1" fmla="*/ 0 h 2177980"/>
              <a:gd name="connsiteX2" fmla="*/ 1522325 w 1522325"/>
              <a:gd name="connsiteY2" fmla="*/ 11723 h 2177980"/>
              <a:gd name="connsiteX3" fmla="*/ 243463 w 1522325"/>
              <a:gd name="connsiteY3" fmla="*/ 2177980 h 2177980"/>
              <a:gd name="connsiteX4" fmla="*/ 0 w 1522325"/>
              <a:gd name="connsiteY4" fmla="*/ 2172118 h 2177980"/>
              <a:gd name="connsiteX0" fmla="*/ 0 w 783771"/>
              <a:gd name="connsiteY0" fmla="*/ 2172118 h 2177980"/>
              <a:gd name="connsiteX1" fmla="*/ 522724 w 783771"/>
              <a:gd name="connsiteY1" fmla="*/ 0 h 2177980"/>
              <a:gd name="connsiteX2" fmla="*/ 783771 w 783771"/>
              <a:gd name="connsiteY2" fmla="*/ 11723 h 2177980"/>
              <a:gd name="connsiteX3" fmla="*/ 243463 w 783771"/>
              <a:gd name="connsiteY3" fmla="*/ 2177980 h 2177980"/>
              <a:gd name="connsiteX4" fmla="*/ 0 w 783771"/>
              <a:gd name="connsiteY4" fmla="*/ 2172118 h 2177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71" h="2177980">
                <a:moveTo>
                  <a:pt x="0" y="2172118"/>
                </a:moveTo>
                <a:lnTo>
                  <a:pt x="522724" y="0"/>
                </a:lnTo>
                <a:lnTo>
                  <a:pt x="783771" y="11723"/>
                </a:lnTo>
                <a:lnTo>
                  <a:pt x="243463" y="2177980"/>
                </a:lnTo>
                <a:lnTo>
                  <a:pt x="0" y="2172118"/>
                </a:lnTo>
                <a:close/>
              </a:path>
            </a:pathLst>
          </a:custGeom>
          <a:solidFill>
            <a:srgbClr val="E2B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15">
            <a:hlinkClick r:id="rId4"/>
            <a:extLst>
              <a:ext uri="{FF2B5EF4-FFF2-40B4-BE49-F238E27FC236}">
                <a16:creationId xmlns:a16="http://schemas.microsoft.com/office/drawing/2014/main" id="{F9439899-9ACB-4113-B479-140BD1545655}"/>
              </a:ext>
            </a:extLst>
          </p:cNvPr>
          <p:cNvPicPr>
            <a:picLocks noChangeAspect="1"/>
          </p:cNvPicPr>
          <p:nvPr/>
        </p:nvPicPr>
        <p:blipFill>
          <a:blip r:embed="rId5"/>
          <a:stretch>
            <a:fillRect/>
          </a:stretch>
        </p:blipFill>
        <p:spPr>
          <a:xfrm>
            <a:off x="6096000" y="2638325"/>
            <a:ext cx="5940570" cy="2739868"/>
          </a:xfrm>
          <a:prstGeom prst="rect">
            <a:avLst/>
          </a:prstGeom>
        </p:spPr>
      </p:pic>
      <p:sp>
        <p:nvSpPr>
          <p:cNvPr id="21" name="TextBox 20">
            <a:extLst>
              <a:ext uri="{FF2B5EF4-FFF2-40B4-BE49-F238E27FC236}">
                <a16:creationId xmlns:a16="http://schemas.microsoft.com/office/drawing/2014/main" id="{87C1C47C-9274-4BB4-900A-D3B69D2D345F}"/>
              </a:ext>
            </a:extLst>
          </p:cNvPr>
          <p:cNvSpPr txBox="1"/>
          <p:nvPr/>
        </p:nvSpPr>
        <p:spPr>
          <a:xfrm>
            <a:off x="6817123" y="1559721"/>
            <a:ext cx="4498324" cy="923330"/>
          </a:xfrm>
          <a:prstGeom prst="rect">
            <a:avLst/>
          </a:prstGeom>
          <a:noFill/>
        </p:spPr>
        <p:txBody>
          <a:bodyPr wrap="square">
            <a:spAutoFit/>
          </a:bodyPr>
          <a:lstStyle/>
          <a:p>
            <a:pPr algn="ctr"/>
            <a:r>
              <a:rPr lang="en-US" dirty="0">
                <a:solidFill>
                  <a:srgbClr val="27519E"/>
                </a:solidFill>
                <a:latin typeface="Arial" panose="020B0604020202020204"/>
              </a:rPr>
              <a:t>To successfully complete the </a:t>
            </a:r>
            <a:r>
              <a:rPr lang="en-US" dirty="0" err="1">
                <a:solidFill>
                  <a:srgbClr val="27519E"/>
                </a:solidFill>
                <a:latin typeface="Arial" panose="020B0604020202020204"/>
              </a:rPr>
              <a:t>programme</a:t>
            </a:r>
            <a:r>
              <a:rPr lang="en-US" dirty="0">
                <a:solidFill>
                  <a:srgbClr val="27519E"/>
                </a:solidFill>
                <a:latin typeface="Arial" panose="020B0604020202020204"/>
              </a:rPr>
              <a:t> and obtain the ASP professional designation, candidates must:</a:t>
            </a:r>
          </a:p>
        </p:txBody>
      </p:sp>
      <p:pic>
        <p:nvPicPr>
          <p:cNvPr id="6" name="Picture 5">
            <a:hlinkClick r:id="rId4"/>
            <a:extLst>
              <a:ext uri="{FF2B5EF4-FFF2-40B4-BE49-F238E27FC236}">
                <a16:creationId xmlns:a16="http://schemas.microsoft.com/office/drawing/2014/main" id="{92E89795-F199-4EFF-9DE8-C6026089B857}"/>
              </a:ext>
            </a:extLst>
          </p:cNvPr>
          <p:cNvPicPr>
            <a:picLocks noChangeAspect="1"/>
          </p:cNvPicPr>
          <p:nvPr/>
        </p:nvPicPr>
        <p:blipFill>
          <a:blip r:embed="rId6"/>
          <a:stretch>
            <a:fillRect/>
          </a:stretch>
        </p:blipFill>
        <p:spPr>
          <a:xfrm>
            <a:off x="6096000" y="5860774"/>
            <a:ext cx="5654167" cy="870592"/>
          </a:xfrm>
          <a:prstGeom prst="rect">
            <a:avLst/>
          </a:prstGeom>
        </p:spPr>
      </p:pic>
      <p:sp>
        <p:nvSpPr>
          <p:cNvPr id="22" name="TextBox 21">
            <a:extLst>
              <a:ext uri="{FF2B5EF4-FFF2-40B4-BE49-F238E27FC236}">
                <a16:creationId xmlns:a16="http://schemas.microsoft.com/office/drawing/2014/main" id="{12BF8F2D-A32B-4E24-AEE3-1954D8D8B138}"/>
              </a:ext>
            </a:extLst>
          </p:cNvPr>
          <p:cNvSpPr txBox="1"/>
          <p:nvPr/>
        </p:nvSpPr>
        <p:spPr>
          <a:xfrm>
            <a:off x="6781401" y="5425846"/>
            <a:ext cx="4723394" cy="369332"/>
          </a:xfrm>
          <a:prstGeom prst="rect">
            <a:avLst/>
          </a:prstGeom>
          <a:noFill/>
        </p:spPr>
        <p:txBody>
          <a:bodyPr wrap="square">
            <a:spAutoFit/>
          </a:bodyPr>
          <a:lstStyle/>
          <a:p>
            <a:r>
              <a:rPr lang="en-CA" dirty="0">
                <a:solidFill>
                  <a:srgbClr val="27519E"/>
                </a:solidFill>
                <a:latin typeface="Arial" panose="020B0604020202020204"/>
              </a:rPr>
              <a:t>Visit the </a:t>
            </a:r>
            <a:r>
              <a:rPr lang="en-CA" dirty="0">
                <a:solidFill>
                  <a:srgbClr val="27519E"/>
                </a:solidFill>
                <a:latin typeface="Arial" panose="020B0604020202020204"/>
                <a:hlinkClick r:id="rId4"/>
              </a:rPr>
              <a:t>ASP webpage </a:t>
            </a:r>
            <a:r>
              <a:rPr lang="en-CA" dirty="0">
                <a:solidFill>
                  <a:srgbClr val="27519E"/>
                </a:solidFill>
                <a:latin typeface="Arial" panose="020B0604020202020204"/>
              </a:rPr>
              <a:t>for more information.</a:t>
            </a:r>
          </a:p>
        </p:txBody>
      </p:sp>
    </p:spTree>
    <p:extLst>
      <p:ext uri="{BB962C8B-B14F-4D97-AF65-F5344CB8AC3E}">
        <p14:creationId xmlns:p14="http://schemas.microsoft.com/office/powerpoint/2010/main" val="226975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E28869AE04BA4F823758DE94EA9786" ma:contentTypeVersion="18" ma:contentTypeDescription="Create a new document." ma:contentTypeScope="" ma:versionID="3f6f79414985ea159748d03d130f70ce">
  <xsd:schema xmlns:xsd="http://www.w3.org/2001/XMLSchema" xmlns:xs="http://www.w3.org/2001/XMLSchema" xmlns:p="http://schemas.microsoft.com/office/2006/metadata/properties" xmlns:ns2="d928223c-2e86-4c25-a729-dcef39a7b01b" xmlns:ns3="68b4501d-1127-40eb-a13e-08865f4dbefe" targetNamespace="http://schemas.microsoft.com/office/2006/metadata/properties" ma:root="true" ma:fieldsID="8207a4a298855d57c9324dc0bc4b7ad6" ns2:_="" ns3:_="">
    <xsd:import namespace="d928223c-2e86-4c25-a729-dcef39a7b01b"/>
    <xsd:import namespace="68b4501d-1127-40eb-a13e-08865f4dbe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8223c-2e86-4c25-a729-dcef39a7b0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465668d-d41c-4f6c-a632-e3bbe4dcf85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b4501d-1127-40eb-a13e-08865f4dbe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9f51b7d-0672-4344-9652-df3da57b5878}" ma:internalName="TaxCatchAll" ma:showField="CatchAllData" ma:web="68b4501d-1127-40eb-a13e-08865f4dbe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8b4501d-1127-40eb-a13e-08865f4dbefe" xsi:nil="true"/>
    <lcf76f155ced4ddcb4097134ff3c332f xmlns="d928223c-2e86-4c25-a729-dcef39a7b0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DE9328-215F-404E-8B29-6F34BBD6C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8223c-2e86-4c25-a729-dcef39a7b01b"/>
    <ds:schemaRef ds:uri="68b4501d-1127-40eb-a13e-08865f4dbe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C53FBF-85C9-4E26-A1DF-A646B8ADFFD9}">
  <ds:schemaRefs>
    <ds:schemaRef ds:uri="http://schemas.openxmlformats.org/package/2006/metadata/core-properties"/>
    <ds:schemaRef ds:uri="http://schemas.microsoft.com/office/2006/documentManagement/types"/>
    <ds:schemaRef ds:uri="http://purl.org/dc/terms/"/>
    <ds:schemaRef ds:uri="d928223c-2e86-4c25-a729-dcef39a7b01b"/>
    <ds:schemaRef ds:uri="http://www.w3.org/XML/1998/namespace"/>
    <ds:schemaRef ds:uri="http://schemas.microsoft.com/office/infopath/2007/PartnerControls"/>
    <ds:schemaRef ds:uri="http://schemas.microsoft.com/office/2006/metadata/properties"/>
    <ds:schemaRef ds:uri="http://purl.org/dc/dcmitype/"/>
    <ds:schemaRef ds:uri="68b4501d-1127-40eb-a13e-08865f4dbefe"/>
    <ds:schemaRef ds:uri="http://purl.org/dc/elements/1.1/"/>
  </ds:schemaRefs>
</ds:datastoreItem>
</file>

<file path=customXml/itemProps3.xml><?xml version="1.0" encoding="utf-8"?>
<ds:datastoreItem xmlns:ds="http://schemas.openxmlformats.org/officeDocument/2006/customXml" ds:itemID="{2936C15A-F6E9-4F89-BBB8-2FA6CD5389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16328</TotalTime>
  <Words>1175</Words>
  <Application>Microsoft Office PowerPoint</Application>
  <PresentationFormat>Widescreen</PresentationFormat>
  <Paragraphs>120</Paragraphs>
  <Slides>19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Calibri Light</vt:lpstr>
      <vt:lpstr>Museo Sans Rounded 500</vt:lpstr>
      <vt:lpstr>Office Theme</vt:lpstr>
      <vt:lpstr>PowerPoint Presentation</vt:lpstr>
      <vt:lpstr>PowerPoint Presentation</vt:lpstr>
      <vt:lpstr>PowerPoint Presentation</vt:lpstr>
      <vt:lpstr>PowerPoint Presentation</vt:lpstr>
      <vt:lpstr>PowerPoint Presentation</vt:lpstr>
      <vt:lpstr>PowerPoint Presentation</vt:lpstr>
      <vt:lpstr>Global ACI-ICAO  Airport Safety Professional (ASP)  designation programme</vt:lpstr>
      <vt:lpstr>PowerPoint Presentation</vt:lpstr>
      <vt:lpstr>ASP Programme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Rafael</dc:creator>
  <cp:lastModifiedBy>Rafael Echevarne</cp:lastModifiedBy>
  <cp:revision>44</cp:revision>
  <dcterms:created xsi:type="dcterms:W3CDTF">2023-10-27T15:25:15Z</dcterms:created>
  <dcterms:modified xsi:type="dcterms:W3CDTF">2025-11-13T12:02:32Z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0x01010002E28869AE04BA4F823758DE94EA9786</vt:lpwstr>
  </property>
</Properties>
</file>