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559" r:id="rId4"/>
    <p:sldId id="261" r:id="rId5"/>
    <p:sldId id="592" r:id="rId6"/>
    <p:sldId id="542" r:id="rId7"/>
    <p:sldId id="270" r:id="rId8"/>
    <p:sldId id="271" r:id="rId9"/>
    <p:sldId id="262" r:id="rId10"/>
    <p:sldId id="554" r:id="rId11"/>
    <p:sldId id="552" r:id="rId12"/>
    <p:sldId id="582" r:id="rId13"/>
    <p:sldId id="547" r:id="rId14"/>
    <p:sldId id="563" r:id="rId15"/>
    <p:sldId id="562" r:id="rId16"/>
    <p:sldId id="578" r:id="rId17"/>
    <p:sldId id="569" r:id="rId18"/>
    <p:sldId id="586" r:id="rId19"/>
    <p:sldId id="587" r:id="rId20"/>
    <p:sldId id="596" r:id="rId21"/>
    <p:sldId id="593" r:id="rId22"/>
    <p:sldId id="565" r:id="rId23"/>
    <p:sldId id="566" r:id="rId24"/>
    <p:sldId id="584" r:id="rId25"/>
    <p:sldId id="585" r:id="rId26"/>
    <p:sldId id="594" r:id="rId27"/>
  </p:sldIdLst>
  <p:sldSz cx="9144000" cy="6858000" type="screen4x3"/>
  <p:notesSz cx="6858000" cy="9144000"/>
  <p:embeddedFontLst>
    <p:embeddedFont>
      <p:font typeface="Super Rich Expanded Personal U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ork Sans" panose="020B060402020202020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Stencil" panose="040409050D0802020404" pitchFamily="82" charset="0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CC99"/>
    <a:srgbClr val="A3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4758" autoAdjust="0"/>
  </p:normalViewPr>
  <p:slideViewPr>
    <p:cSldViewPr snapToGrid="0">
      <p:cViewPr>
        <p:scale>
          <a:sx n="54" d="100"/>
          <a:sy n="54" d="100"/>
        </p:scale>
        <p:origin x="-2395" y="-7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610E-B832-8D41-830E-440D4147CED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8EDA-0C0B-524E-9A12-0276B083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Standards and Certification is largely missing and many Sates don’t have reciprocal arrangements for airworthiness and have different mechanisms to assure them</a:t>
            </a:r>
          </a:p>
          <a:p>
            <a:endParaRPr lang="en-GB" dirty="0" smtClean="0"/>
          </a:p>
          <a:p>
            <a:r>
              <a:rPr lang="en-GB" dirty="0" smtClean="0"/>
              <a:t>What is an acceptable level of safety – Target levels of Safety 1 x 10 minus something probability</a:t>
            </a:r>
          </a:p>
          <a:p>
            <a:endParaRPr lang="en-GB" dirty="0" smtClean="0"/>
          </a:p>
          <a:p>
            <a:r>
              <a:rPr lang="en-GB" dirty="0" smtClean="0"/>
              <a:t>Nobody on board during the crash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Operators and many manufacturers have no aviation pedigree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Royal Navy versus RAF – use SKW what you can and can’t do and regulators being over prescriptive when they don’t know what they’re</a:t>
            </a:r>
            <a:r>
              <a:rPr lang="en-GB" baseline="0" dirty="0" smtClean="0"/>
              <a:t> regulating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ICAO Model rules don’t fit all circumstances and all countries and require resources which many states don’t have available.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It’s called unmanned but we discuss keeping people In the loop. On the loop and are more frequently handing over management of the flight to autonomy &amp; AI</a:t>
            </a:r>
          </a:p>
          <a:p>
            <a:r>
              <a:rPr lang="en-GB" dirty="0" smtClean="0"/>
              <a:t>So the question is who is the</a:t>
            </a:r>
            <a:r>
              <a:rPr lang="en-GB" baseline="0" dirty="0" smtClean="0"/>
              <a:t> pilot in command and where do liabilities lie.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Let’s try and determine what is a UAS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8EDA-0C0B-524E-9A12-0276B083BD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Due Regard is a concept used by the military in International Airspace where there is no radar cover and separation cannot be guaranteed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Used for State aircraft.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8EDA-0C0B-524E-9A12-0276B083BD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6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CCF65-E049-4255-AA5F-79975DCCBF8C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3205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600" dirty="0" smtClean="0">
                <a:latin typeface="Work Sans" pitchFamily="2" charset="0"/>
              </a:rPr>
              <a:t>Provides guidance to NAA and the Operator (applicant)</a:t>
            </a:r>
          </a:p>
          <a:p>
            <a:pPr algn="just"/>
            <a:r>
              <a:rPr lang="en-GB" sz="1600" dirty="0" smtClean="0">
                <a:latin typeface="Work Sans" pitchFamily="2" charset="0"/>
              </a:rPr>
              <a:t>about what is required to fly a UAS in a given </a:t>
            </a:r>
          </a:p>
          <a:p>
            <a:pPr algn="just"/>
            <a:r>
              <a:rPr lang="en-GB" sz="1600" dirty="0" smtClean="0">
                <a:latin typeface="Work Sans" pitchFamily="2" charset="0"/>
              </a:rPr>
              <a:t>operational environment.  </a:t>
            </a:r>
          </a:p>
          <a:p>
            <a:pPr algn="just"/>
            <a:endParaRPr lang="en-GB" sz="1600" dirty="0" smtClean="0">
              <a:latin typeface="Work Sans" pitchFamily="2" charset="0"/>
            </a:endParaRPr>
          </a:p>
          <a:p>
            <a:pPr algn="just"/>
            <a:r>
              <a:rPr lang="en-GB" sz="1600" dirty="0" smtClean="0">
                <a:latin typeface="Work Sans" pitchFamily="2" charset="0"/>
              </a:rPr>
              <a:t>Operational Volume includes:</a:t>
            </a:r>
          </a:p>
          <a:p>
            <a:pPr rtl="0" eaLnBrk="1" fontAlgn="t" latinLnBrk="0" hangingPunct="1"/>
            <a:r>
              <a:rPr lang="en-GB" sz="1600" dirty="0" smtClean="0">
                <a:latin typeface="Work Sans" pitchFamily="2" charset="0"/>
              </a:rPr>
              <a:t>The SORA works on the basis of classifying the air risk and ground risk and then ensuring sufficient mitigations</a:t>
            </a:r>
            <a:r>
              <a:rPr lang="en-GB" sz="1600" baseline="0" dirty="0" smtClean="0">
                <a:latin typeface="Work Sans" pitchFamily="2" charset="0"/>
              </a:rPr>
              <a:t> are applied to make the risks acceptable.  The mitigations have to meet certain levels of robustness (effectiveness and Reliability) dictated by the applicable OSOs - Operational Safety Objectives such as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the Operator is competent, UAS is manufactured by competent and/or proven entity and the C2 link performance is appropriate for the operation</a:t>
            </a:r>
          </a:p>
          <a:p>
            <a:pPr algn="just"/>
            <a:endParaRPr lang="en-GB" sz="1600" dirty="0" smtClean="0">
              <a:latin typeface="Work Sans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Work Sans" pitchFamily="2" charset="0"/>
              </a:rPr>
              <a:t>“Flight Geography” (the UA flight path under normal operations) and the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latin typeface="Work Sans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Work Sans" pitchFamily="2" charset="0"/>
              </a:rPr>
              <a:t>“Contingency Volume” (the projected UA flight path under abnormal   conditions handled through contingency procedures.</a:t>
            </a:r>
          </a:p>
          <a:p>
            <a:pPr algn="just"/>
            <a:endParaRPr lang="en-GB" sz="1600" dirty="0" smtClean="0">
              <a:latin typeface="Work Sans" pitchFamily="2" charset="0"/>
            </a:endParaRPr>
          </a:p>
          <a:p>
            <a:pPr algn="just"/>
            <a:r>
              <a:rPr lang="en-GB" sz="1600" dirty="0" smtClean="0">
                <a:latin typeface="Work Sans" pitchFamily="2" charset="0"/>
              </a:rPr>
              <a:t>An </a:t>
            </a:r>
            <a:r>
              <a:rPr lang="en-GB" sz="1600" i="1" dirty="0" smtClean="0">
                <a:latin typeface="Work Sans" pitchFamily="2" charset="0"/>
              </a:rPr>
              <a:t>out of control operation </a:t>
            </a:r>
            <a:r>
              <a:rPr lang="en-GB" sz="1600" dirty="0" smtClean="0">
                <a:latin typeface="Work Sans" pitchFamily="2" charset="0"/>
              </a:rPr>
              <a:t>means that the UA is flying outside this operational volume – potentially leading to harm to third parties either in the air or on the ground.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CCF65-E049-4255-AA5F-79975DCCBF8C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3205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798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6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A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33544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29EE04B-4325-7A4D-E13A-605DFB955A80}"/>
              </a:ext>
            </a:extLst>
          </p:cNvPr>
          <p:cNvGrpSpPr/>
          <p:nvPr userDrawn="1"/>
        </p:nvGrpSpPr>
        <p:grpSpPr>
          <a:xfrm>
            <a:off x="0" y="6082894"/>
            <a:ext cx="9784080" cy="775106"/>
            <a:chOff x="0" y="6082894"/>
            <a:chExt cx="9784080" cy="7751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7A9EA0A-57B9-2E67-596A-2E1703FB637F}"/>
                </a:ext>
              </a:extLst>
            </p:cNvPr>
            <p:cNvSpPr/>
            <p:nvPr userDrawn="1"/>
          </p:nvSpPr>
          <p:spPr>
            <a:xfrm>
              <a:off x="0" y="6675120"/>
              <a:ext cx="6570617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xmlns="" id="{3354C5DB-5ED1-FF3B-0866-B4F1CE2909E7}"/>
                </a:ext>
              </a:extLst>
            </p:cNvPr>
            <p:cNvSpPr/>
            <p:nvPr userDrawn="1"/>
          </p:nvSpPr>
          <p:spPr>
            <a:xfrm>
              <a:off x="6335485" y="6082894"/>
              <a:ext cx="3448595" cy="775105"/>
            </a:xfrm>
            <a:prstGeom prst="parallelogram">
              <a:avLst>
                <a:gd name="adj" fmla="val 725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9C398-F6A6-88E0-A2B8-656B3F3C5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3862582"/>
            <a:ext cx="7886700" cy="1960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8C9712-0410-E73C-6FD2-798275FE8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4288" y="6344272"/>
            <a:ext cx="1364801" cy="2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A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33544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9C398-F6A6-88E0-A2B8-656B3F3C5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3862582"/>
            <a:ext cx="7886700" cy="1960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4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EC37-04CF-B747-A436-2166CC0B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5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4F7583-0A82-0FA9-CE35-A35B1D787BCA}"/>
              </a:ext>
            </a:extLst>
          </p:cNvPr>
          <p:cNvSpPr/>
          <p:nvPr userDrawn="1"/>
        </p:nvSpPr>
        <p:spPr>
          <a:xfrm>
            <a:off x="0" y="6675120"/>
            <a:ext cx="6570617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8EEA68CF-C81B-2996-C146-F110D130BE2F}"/>
              </a:ext>
            </a:extLst>
          </p:cNvPr>
          <p:cNvSpPr/>
          <p:nvPr userDrawn="1"/>
        </p:nvSpPr>
        <p:spPr>
          <a:xfrm>
            <a:off x="6335485" y="6082894"/>
            <a:ext cx="3448595" cy="775105"/>
          </a:xfrm>
          <a:prstGeom prst="parallelogram">
            <a:avLst>
              <a:gd name="adj" fmla="val 7254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40072D-8C2E-90F3-AD92-E8F5646D4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8027" y="6343114"/>
            <a:ext cx="1377323" cy="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EC37-04CF-B747-A436-2166CC0B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39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457200" indent="0">
              <a:lnSpc>
                <a:spcPct val="120000"/>
              </a:lnSpc>
              <a:buNone/>
              <a:defRPr/>
            </a:lvl2pPr>
            <a:lvl3pPr marL="914400" indent="0">
              <a:lnSpc>
                <a:spcPct val="120000"/>
              </a:lnSpc>
              <a:buNone/>
              <a:defRPr/>
            </a:lvl3pPr>
            <a:lvl4pPr marL="1371600" indent="0">
              <a:lnSpc>
                <a:spcPct val="120000"/>
              </a:lnSpc>
              <a:buNone/>
              <a:defRPr/>
            </a:lvl4pPr>
            <a:lvl5pPr marL="18288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UNMANNED AIRCRAFT SYSTEMS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511258-05D1-844A-E670-B0D9402F4841}"/>
              </a:ext>
            </a:extLst>
          </p:cNvPr>
          <p:cNvSpPr/>
          <p:nvPr userDrawn="1"/>
        </p:nvSpPr>
        <p:spPr>
          <a:xfrm>
            <a:off x="0" y="6675120"/>
            <a:ext cx="6570617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407E155-B67F-236F-584A-53154145202B}"/>
              </a:ext>
            </a:extLst>
          </p:cNvPr>
          <p:cNvSpPr/>
          <p:nvPr userDrawn="1"/>
        </p:nvSpPr>
        <p:spPr>
          <a:xfrm>
            <a:off x="6335485" y="6082894"/>
            <a:ext cx="3448595" cy="775105"/>
          </a:xfrm>
          <a:prstGeom prst="parallelogram">
            <a:avLst>
              <a:gd name="adj" fmla="val 7254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5F02B3-A436-C57D-F16B-19A980B6B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8027" y="6343114"/>
            <a:ext cx="1377323" cy="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39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457200" indent="0">
              <a:lnSpc>
                <a:spcPct val="120000"/>
              </a:lnSpc>
              <a:buNone/>
              <a:defRPr/>
            </a:lvl2pPr>
            <a:lvl3pPr marL="914400" indent="0">
              <a:lnSpc>
                <a:spcPct val="120000"/>
              </a:lnSpc>
              <a:buNone/>
              <a:defRPr/>
            </a:lvl3pPr>
            <a:lvl4pPr marL="1371600" indent="0">
              <a:lnSpc>
                <a:spcPct val="120000"/>
              </a:lnSpc>
              <a:buNone/>
              <a:defRPr/>
            </a:lvl4pPr>
            <a:lvl5pPr marL="18288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UNMANNED AIRCRAFT SYSTEMS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511258-05D1-844A-E670-B0D9402F4841}"/>
              </a:ext>
            </a:extLst>
          </p:cNvPr>
          <p:cNvSpPr/>
          <p:nvPr userDrawn="1"/>
        </p:nvSpPr>
        <p:spPr>
          <a:xfrm>
            <a:off x="0" y="6675120"/>
            <a:ext cx="6570617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407E155-B67F-236F-584A-53154145202B}"/>
              </a:ext>
            </a:extLst>
          </p:cNvPr>
          <p:cNvSpPr/>
          <p:nvPr userDrawn="1"/>
        </p:nvSpPr>
        <p:spPr>
          <a:xfrm>
            <a:off x="6335485" y="6082894"/>
            <a:ext cx="3448595" cy="775105"/>
          </a:xfrm>
          <a:prstGeom prst="parallelogram">
            <a:avLst>
              <a:gd name="adj" fmla="val 7254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5F02B3-A436-C57D-F16B-19A980B6B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8027" y="6343114"/>
            <a:ext cx="1377323" cy="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2D0D6E1-CCF6-49D7-E775-8DC09F0517E8}"/>
              </a:ext>
            </a:extLst>
          </p:cNvPr>
          <p:cNvGrpSpPr/>
          <p:nvPr userDrawn="1"/>
        </p:nvGrpSpPr>
        <p:grpSpPr>
          <a:xfrm>
            <a:off x="0" y="6082894"/>
            <a:ext cx="9784080" cy="775106"/>
            <a:chOff x="0" y="6082894"/>
            <a:chExt cx="9784080" cy="7751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BB2DA4C-E4E1-ED87-B9E2-9E2EB3801489}"/>
                </a:ext>
              </a:extLst>
            </p:cNvPr>
            <p:cNvSpPr/>
            <p:nvPr userDrawn="1"/>
          </p:nvSpPr>
          <p:spPr>
            <a:xfrm>
              <a:off x="0" y="6675120"/>
              <a:ext cx="6570617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xmlns="" id="{28C33C7F-518D-67E4-A7ED-9EB6D696E651}"/>
                </a:ext>
              </a:extLst>
            </p:cNvPr>
            <p:cNvSpPr/>
            <p:nvPr userDrawn="1"/>
          </p:nvSpPr>
          <p:spPr>
            <a:xfrm>
              <a:off x="6335485" y="6082894"/>
              <a:ext cx="3448595" cy="775105"/>
            </a:xfrm>
            <a:prstGeom prst="parallelogram">
              <a:avLst>
                <a:gd name="adj" fmla="val 725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234362D-E473-2590-6B42-C286761C5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7138027" y="6343114"/>
              <a:ext cx="1377323" cy="25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4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7BFDAB-6D24-6C86-1CFC-924271AAF1C4}"/>
              </a:ext>
            </a:extLst>
          </p:cNvPr>
          <p:cNvSpPr/>
          <p:nvPr userDrawn="1"/>
        </p:nvSpPr>
        <p:spPr>
          <a:xfrm>
            <a:off x="628650" y="2079097"/>
            <a:ext cx="3886200" cy="3182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7762A1-14C9-3099-32C0-6002D837D206}"/>
              </a:ext>
            </a:extLst>
          </p:cNvPr>
          <p:cNvSpPr/>
          <p:nvPr userDrawn="1"/>
        </p:nvSpPr>
        <p:spPr>
          <a:xfrm>
            <a:off x="4629150" y="2079097"/>
            <a:ext cx="3886200" cy="3182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819" y="2340342"/>
            <a:ext cx="3448595" cy="348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19" y="2340342"/>
            <a:ext cx="3448595" cy="348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0F2967-B299-37AD-B6C2-11953085DCB7}"/>
              </a:ext>
            </a:extLst>
          </p:cNvPr>
          <p:cNvSpPr/>
          <p:nvPr userDrawn="1"/>
        </p:nvSpPr>
        <p:spPr>
          <a:xfrm>
            <a:off x="0" y="6675120"/>
            <a:ext cx="6570617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32B52CE7-3A1A-9BCC-0392-0F4C9984DE95}"/>
              </a:ext>
            </a:extLst>
          </p:cNvPr>
          <p:cNvSpPr/>
          <p:nvPr userDrawn="1"/>
        </p:nvSpPr>
        <p:spPr>
          <a:xfrm>
            <a:off x="6335485" y="6082894"/>
            <a:ext cx="3448595" cy="775105"/>
          </a:xfrm>
          <a:prstGeom prst="parallelogram">
            <a:avLst>
              <a:gd name="adj" fmla="val 7254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0CEA91-ACD5-B47B-7CDA-3BE3994A2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8027" y="6343114"/>
            <a:ext cx="1377323" cy="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xmlns="" id="{A117CA2C-DFF6-5565-F31E-DE94FF6190A6}"/>
              </a:ext>
            </a:extLst>
          </p:cNvPr>
          <p:cNvSpPr/>
          <p:nvPr userDrawn="1"/>
        </p:nvSpPr>
        <p:spPr>
          <a:xfrm>
            <a:off x="628650" y="2173166"/>
            <a:ext cx="3886201" cy="318231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xmlns="" id="{9C597BF7-453A-71E5-C79B-FFF74A257B3B}"/>
              </a:ext>
            </a:extLst>
          </p:cNvPr>
          <p:cNvSpPr/>
          <p:nvPr userDrawn="1"/>
        </p:nvSpPr>
        <p:spPr>
          <a:xfrm flipH="1">
            <a:off x="4629149" y="2170818"/>
            <a:ext cx="3886201" cy="318231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819" y="2434411"/>
            <a:ext cx="3448595" cy="348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19" y="2434411"/>
            <a:ext cx="3448595" cy="348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UNMANNED AIRCRAFT SYSTEMS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93CBA6-2E81-FE18-9060-7AADAEA253D6}"/>
              </a:ext>
            </a:extLst>
          </p:cNvPr>
          <p:cNvGrpSpPr/>
          <p:nvPr userDrawn="1"/>
        </p:nvGrpSpPr>
        <p:grpSpPr>
          <a:xfrm>
            <a:off x="0" y="6082894"/>
            <a:ext cx="9784080" cy="775106"/>
            <a:chOff x="0" y="6082894"/>
            <a:chExt cx="9784080" cy="7751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6A3DA4-F19F-4B6C-4B9B-59C080D337DF}"/>
                </a:ext>
              </a:extLst>
            </p:cNvPr>
            <p:cNvSpPr/>
            <p:nvPr userDrawn="1"/>
          </p:nvSpPr>
          <p:spPr>
            <a:xfrm>
              <a:off x="0" y="6675120"/>
              <a:ext cx="6570617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2ACCEDBA-5895-80D9-6E29-C2EAA4875B93}"/>
                </a:ext>
              </a:extLst>
            </p:cNvPr>
            <p:cNvSpPr/>
            <p:nvPr userDrawn="1"/>
          </p:nvSpPr>
          <p:spPr>
            <a:xfrm>
              <a:off x="6335485" y="6082894"/>
              <a:ext cx="3448595" cy="775105"/>
            </a:xfrm>
            <a:prstGeom prst="parallelogram">
              <a:avLst>
                <a:gd name="adj" fmla="val 725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D9583D9-C220-A36F-1E38-22E8AD900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7138027" y="6343114"/>
              <a:ext cx="1377323" cy="25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4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FFB9BA-5B3C-0678-68D0-359BE280208A}"/>
              </a:ext>
            </a:extLst>
          </p:cNvPr>
          <p:cNvSpPr/>
          <p:nvPr userDrawn="1"/>
        </p:nvSpPr>
        <p:spPr>
          <a:xfrm>
            <a:off x="0" y="6675120"/>
            <a:ext cx="6570617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50E1FE90-EEC5-29F6-9787-BA7436F6619A}"/>
              </a:ext>
            </a:extLst>
          </p:cNvPr>
          <p:cNvSpPr/>
          <p:nvPr userDrawn="1"/>
        </p:nvSpPr>
        <p:spPr>
          <a:xfrm>
            <a:off x="6335485" y="6082894"/>
            <a:ext cx="3448595" cy="775105"/>
          </a:xfrm>
          <a:prstGeom prst="parallelogram">
            <a:avLst>
              <a:gd name="adj" fmla="val 7254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1F5F61-C2CF-28B6-942D-72EE07F32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8027" y="6343114"/>
            <a:ext cx="1377323" cy="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A9EA0A-57B9-2E67-596A-2E1703FB637F}"/>
              </a:ext>
            </a:extLst>
          </p:cNvPr>
          <p:cNvSpPr/>
          <p:nvPr userDrawn="1"/>
        </p:nvSpPr>
        <p:spPr>
          <a:xfrm>
            <a:off x="0" y="6675120"/>
            <a:ext cx="6570617" cy="1828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3354C5DB-5ED1-FF3B-0866-B4F1CE2909E7}"/>
              </a:ext>
            </a:extLst>
          </p:cNvPr>
          <p:cNvSpPr/>
          <p:nvPr userDrawn="1"/>
        </p:nvSpPr>
        <p:spPr>
          <a:xfrm>
            <a:off x="6335485" y="6082894"/>
            <a:ext cx="3448595" cy="775105"/>
          </a:xfrm>
          <a:prstGeom prst="parallelogram">
            <a:avLst>
              <a:gd name="adj" fmla="val 7254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95FF9A-CB42-6630-7E2A-F594E1A6F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38027" y="6343114"/>
            <a:ext cx="1377323" cy="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0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spc="200" baseline="0">
                <a:solidFill>
                  <a:srgbClr val="1F497D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UNMANNED AIRCRAFT SYSTEMS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6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AEC37-04CF-B747-A436-2166CC0BD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5" r:id="rId3"/>
    <p:sldLayoutId id="2147483663" r:id="rId4"/>
    <p:sldLayoutId id="2147483672" r:id="rId5"/>
    <p:sldLayoutId id="2147483664" r:id="rId6"/>
    <p:sldLayoutId id="2147483674" r:id="rId7"/>
    <p:sldLayoutId id="2147483665" r:id="rId8"/>
    <p:sldLayoutId id="2147483666" r:id="rId9"/>
    <p:sldLayoutId id="2147483670" r:id="rId10"/>
    <p:sldLayoutId id="2147483673" r:id="rId11"/>
    <p:sldLayoutId id="2147483667" r:id="rId12"/>
    <p:sldLayoutId id="2147483668" r:id="rId13"/>
    <p:sldLayoutId id="2147483669" r:id="rId14"/>
  </p:sldLayoutIdLst>
  <p:hf sldNum="0"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rgbClr val="1F497D"/>
          </a:solidFill>
          <a:latin typeface="Super Rich Expanded Personal Us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" pitchFamily="2" charset="77"/>
          <a:ea typeface="Roboto" panose="02000000000000000000" pitchFamily="2" charset="0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Work Sans" pitchFamily="2" charset="77"/>
          <a:ea typeface="Roboto" panose="02000000000000000000" pitchFamily="2" charset="0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Work Sans" pitchFamily="2" charset="77"/>
          <a:ea typeface="Roboto" panose="02000000000000000000" pitchFamily="2" charset="0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Work Sans" pitchFamily="2" charset="77"/>
          <a:ea typeface="Roboto" panose="02000000000000000000" pitchFamily="2" charset="0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Work Sans" pitchFamily="2" charset="77"/>
          <a:ea typeface="Roboto" panose="02000000000000000000" pitchFamily="2" charset="0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ixabay.com/photos/helicopter-aircraft-scenic-flight-301198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si/2016/765/contents" TargetMode="External"/><Relationship Id="rId2" Type="http://schemas.openxmlformats.org/officeDocument/2006/relationships/hyperlink" Target="https://www.legislation.gov.uk/uks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gislation.gov.uk/uksi/2016/765/part/10/chapter/1" TargetMode="External"/><Relationship Id="rId4" Type="http://schemas.openxmlformats.org/officeDocument/2006/relationships/hyperlink" Target="https://www.legislation.gov.uk/uksi/2016/765/part/1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F329FAC-DA2C-43EE-C63B-35A5AD1E51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4000">
                <a:srgbClr val="1F497D">
                  <a:lumMod val="84000"/>
                </a:srgbClr>
              </a:gs>
              <a:gs pos="0">
                <a:srgbClr val="FF0000"/>
              </a:gs>
            </a:gsLst>
            <a:path path="circle">
              <a:fillToRect l="100000" b="100000"/>
            </a:path>
          </a:gra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D8E8C03-1794-88C5-7A9F-70C723A3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5800" y="412972"/>
            <a:ext cx="2764457" cy="51113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E6AA2E99-E415-161A-84BF-F81FF5BD76F1}"/>
              </a:ext>
            </a:extLst>
          </p:cNvPr>
          <p:cNvSpPr txBox="1">
            <a:spLocks/>
          </p:cNvSpPr>
          <p:nvPr/>
        </p:nvSpPr>
        <p:spPr>
          <a:xfrm>
            <a:off x="490945" y="3429000"/>
            <a:ext cx="8162109" cy="3007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Stencil" panose="040409050D0802020404" pitchFamily="82" charset="0"/>
              </a:rPr>
              <a:t>UAS/DRONE OPERATIONS</a:t>
            </a:r>
          </a:p>
          <a:p>
            <a:pPr algn="ctr"/>
            <a:r>
              <a:rPr lang="en-US" sz="4000" dirty="0" smtClean="0">
                <a:latin typeface="Stencil" panose="040409050D0802020404" pitchFamily="82" charset="0"/>
              </a:rPr>
              <a:t>The challenges of BVLOS and </a:t>
            </a:r>
          </a:p>
          <a:p>
            <a:pPr algn="ctr"/>
            <a:r>
              <a:rPr lang="en-US" sz="4000" dirty="0">
                <a:latin typeface="Stencil" panose="040409050D0802020404" pitchFamily="82" charset="0"/>
              </a:rPr>
              <a:t>S</a:t>
            </a:r>
            <a:r>
              <a:rPr lang="en-US" sz="4000" dirty="0" smtClean="0">
                <a:latin typeface="Stencil" panose="040409050D0802020404" pitchFamily="82" charset="0"/>
              </a:rPr>
              <a:t>afe airspace integration</a:t>
            </a:r>
            <a:endParaRPr lang="en-US" sz="40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4B9F20-F6C2-47EA-2BE4-1A827D81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667" y="1142456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Certification (Quantitative)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Objective - numerical </a:t>
            </a:r>
            <a:endParaRPr lang="en-GB" b="1" dirty="0">
              <a:solidFill>
                <a:srgbClr val="000000"/>
              </a:solidFill>
              <a:latin typeface="Work Sans" pitchFamily="2" charset="0"/>
              <a:ea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799"/>
            <a:ext cx="4466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Aircraft built to recognised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Supplied by DAO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Traceability 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Failure testing in standardized conditions </a:t>
            </a:r>
            <a:endParaRPr lang="en-GB" dirty="0">
              <a:latin typeface="Work San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3322" y="1142456"/>
            <a:ext cx="3049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Safety </a:t>
            </a:r>
            <a:r>
              <a:rPr lang="en-GB" b="1" dirty="0" smtClean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Case (Qualitative)</a:t>
            </a:r>
          </a:p>
          <a:p>
            <a:r>
              <a:rPr lang="en-GB" b="1" dirty="0" smtClean="0">
                <a:solidFill>
                  <a:srgbClr val="000000"/>
                </a:solidFill>
                <a:latin typeface="Work Sans" pitchFamily="2" charset="0"/>
                <a:ea typeface="Calibri"/>
                <a:cs typeface="Calibri"/>
              </a:rPr>
              <a:t>Subjective - analytical</a:t>
            </a:r>
            <a:endParaRPr lang="en-GB" b="1" dirty="0">
              <a:latin typeface="Work San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9570" y="1842227"/>
            <a:ext cx="446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No recognised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Built by almost anyone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No traceability 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Work Sans" pitchFamily="2" charset="0"/>
              </a:rPr>
              <a:t>Lack of testing standards</a:t>
            </a:r>
            <a:endParaRPr lang="en-GB" dirty="0">
              <a:latin typeface="Work Sans" pitchFamily="2" charset="0"/>
            </a:endParaRPr>
          </a:p>
        </p:txBody>
      </p:sp>
      <p:pic>
        <p:nvPicPr>
          <p:cNvPr id="13" name="Picture 2" descr="Helicopter, Aircraft, Scenic Flig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51" y="3592333"/>
            <a:ext cx="2369524" cy="15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2200" y="5542867"/>
            <a:ext cx="7526216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Judgement versus numbers = fear of liability by regulators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40" y="3985245"/>
            <a:ext cx="2399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Work Sans" pitchFamily="2" charset="0"/>
              </a:rPr>
              <a:t>Firmware, hardware, software updates controlled.</a:t>
            </a:r>
            <a:endParaRPr lang="en-GB" sz="1400" dirty="0">
              <a:latin typeface="Work San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1765" y="3985245"/>
            <a:ext cx="169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Work Sans" pitchFamily="2" charset="0"/>
              </a:rPr>
              <a:t>Download anything from anywhere</a:t>
            </a:r>
            <a:endParaRPr lang="en-GB" sz="1400" dirty="0">
              <a:latin typeface="Work Sans" pitchFamily="2" charset="0"/>
            </a:endParaRPr>
          </a:p>
        </p:txBody>
      </p:sp>
      <p:pic>
        <p:nvPicPr>
          <p:cNvPr id="19" name="Picture 2" descr="Free Drone Industrial Design photo and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86" y="2705962"/>
            <a:ext cx="3636646" cy="23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595463" y="1638400"/>
            <a:ext cx="0" cy="336274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E509A-28D2-8B0A-8C5F-5BE0A5C3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1128541"/>
            <a:ext cx="8117058" cy="4910068"/>
          </a:xfrm>
        </p:spPr>
        <p:txBody>
          <a:bodyPr/>
          <a:lstStyle/>
          <a:p>
            <a:r>
              <a:rPr lang="en-GB" b="1" dirty="0" smtClean="0"/>
              <a:t>The Court according to Microsoft Co-pilot</a:t>
            </a:r>
          </a:p>
          <a:p>
            <a:endParaRPr lang="en-GB" sz="100" b="1" dirty="0" smtClean="0"/>
          </a:p>
          <a:p>
            <a:r>
              <a:rPr lang="en-GB" b="1" dirty="0" smtClean="0"/>
              <a:t>Liability</a:t>
            </a:r>
            <a:r>
              <a:rPr lang="en-GB" dirty="0" smtClean="0"/>
              <a:t> 	= </a:t>
            </a:r>
            <a:r>
              <a:rPr lang="en-GB" dirty="0"/>
              <a:t>Legal enforceability</a:t>
            </a:r>
          </a:p>
          <a:p>
            <a:r>
              <a:rPr lang="en-GB" b="1" dirty="0"/>
              <a:t>Accountability</a:t>
            </a:r>
            <a:r>
              <a:rPr lang="en-GB" dirty="0"/>
              <a:t> </a:t>
            </a:r>
            <a:r>
              <a:rPr lang="en-GB" dirty="0" smtClean="0"/>
              <a:t>	= </a:t>
            </a:r>
            <a:r>
              <a:rPr lang="en-GB" dirty="0"/>
              <a:t>Answerability (may lead to liability)</a:t>
            </a:r>
          </a:p>
          <a:p>
            <a:r>
              <a:rPr lang="en-GB" b="1" dirty="0"/>
              <a:t>Responsibility</a:t>
            </a:r>
            <a:r>
              <a:rPr lang="en-GB" dirty="0"/>
              <a:t> </a:t>
            </a:r>
            <a:r>
              <a:rPr lang="en-GB" dirty="0" smtClean="0"/>
              <a:t>	= </a:t>
            </a:r>
            <a:r>
              <a:rPr lang="en-GB" dirty="0"/>
              <a:t>Assigned duty (may be moral, ethical, or legal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According to a study in European Journal of Risk Regulation (2023), liability for injury to persons on the ground lies with</a:t>
            </a:r>
          </a:p>
          <a:p>
            <a:r>
              <a:rPr lang="en-GB" b="1" dirty="0" smtClean="0"/>
              <a:t>UK</a:t>
            </a:r>
            <a:r>
              <a:rPr lang="en-GB" dirty="0" smtClean="0"/>
              <a:t> The owner, of if hired &gt;14 days the hirer </a:t>
            </a:r>
            <a:r>
              <a:rPr lang="en-GB" sz="1600" dirty="0" smtClean="0"/>
              <a:t>(UK Civil Aviation Act 1982)</a:t>
            </a:r>
            <a:endParaRPr lang="en-GB" dirty="0" smtClean="0"/>
          </a:p>
          <a:p>
            <a:r>
              <a:rPr lang="en-GB" b="1" dirty="0" smtClean="0"/>
              <a:t>Germany</a:t>
            </a:r>
            <a:r>
              <a:rPr lang="en-GB" dirty="0" smtClean="0"/>
              <a:t>  “Holder”  fault-based liability - could be Pilot or Owner or in some cases manufacturer (negligence/intent/error)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4B9F20-F6C2-47EA-2BE4-1A827D81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UNMANNED AIRCRAFT SYSTEMS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9810" y="3506421"/>
            <a:ext cx="27009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Work Sans" panose="020B0604020202020204" charset="0"/>
              </a:rPr>
              <a:t>“The controlling mind”</a:t>
            </a:r>
            <a:endParaRPr lang="en-GB" i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UNMANNED AIRCRAFT SYSTEMS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969" y="1434994"/>
            <a:ext cx="82369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Work Sans" panose="020B0604020202020204" charset="0"/>
              </a:rPr>
              <a:t>The Air Navigation Order 2016</a:t>
            </a:r>
          </a:p>
          <a:p>
            <a:endParaRPr lang="en-GB" dirty="0" smtClean="0">
              <a:latin typeface="Work Sans" panose="020B0604020202020204" charset="0"/>
              <a:hlinkClick r:id="rId2"/>
            </a:endParaRPr>
          </a:p>
          <a:p>
            <a:r>
              <a:rPr lang="en-GB" sz="1200" dirty="0" smtClean="0">
                <a:latin typeface="Work Sans" panose="020B0604020202020204" charset="0"/>
                <a:hlinkClick r:id="rId2"/>
              </a:rPr>
              <a:t>UK </a:t>
            </a:r>
            <a:r>
              <a:rPr lang="en-GB" sz="1200" dirty="0">
                <a:latin typeface="Work Sans" panose="020B0604020202020204" charset="0"/>
                <a:hlinkClick r:id="rId2"/>
              </a:rPr>
              <a:t>Statutory Instruments</a:t>
            </a:r>
            <a:endParaRPr lang="en-GB" sz="1200" dirty="0">
              <a:latin typeface="Work Sans" panose="020B0604020202020204" charset="0"/>
            </a:endParaRPr>
          </a:p>
          <a:p>
            <a:r>
              <a:rPr lang="en-GB" sz="1200" dirty="0">
                <a:latin typeface="Work Sans" panose="020B0604020202020204" charset="0"/>
                <a:hlinkClick r:id="rId3"/>
              </a:rPr>
              <a:t>2016 No. 765</a:t>
            </a:r>
            <a:endParaRPr lang="en-GB" sz="1200" dirty="0">
              <a:latin typeface="Work Sans" panose="020B0604020202020204" charset="0"/>
            </a:endParaRPr>
          </a:p>
          <a:p>
            <a:r>
              <a:rPr lang="en-GB" sz="1200" dirty="0">
                <a:latin typeface="Work Sans" panose="020B0604020202020204" charset="0"/>
                <a:hlinkClick r:id="rId4"/>
              </a:rPr>
              <a:t>PART 10</a:t>
            </a:r>
            <a:endParaRPr lang="en-GB" sz="1200" dirty="0">
              <a:latin typeface="Work Sans" panose="020B0604020202020204" charset="0"/>
            </a:endParaRPr>
          </a:p>
          <a:p>
            <a:r>
              <a:rPr lang="en-GB" sz="1200" dirty="0">
                <a:latin typeface="Work Sans" panose="020B0604020202020204" charset="0"/>
                <a:hlinkClick r:id="rId5"/>
              </a:rPr>
              <a:t>CHAPTER 1</a:t>
            </a:r>
            <a:endParaRPr lang="en-GB" sz="1200" dirty="0">
              <a:latin typeface="Work Sans" panose="020B0604020202020204" charset="0"/>
            </a:endParaRPr>
          </a:p>
          <a:p>
            <a:endParaRPr lang="en-GB" dirty="0" smtClean="0">
              <a:latin typeface="Work Sans" panose="020B0604020202020204" charset="0"/>
            </a:endParaRPr>
          </a:p>
          <a:p>
            <a:r>
              <a:rPr lang="en-GB" b="1" dirty="0">
                <a:latin typeface="Work Sans" panose="020B0604020202020204" charset="0"/>
              </a:rPr>
              <a:t>Endangering safety of an </a:t>
            </a:r>
            <a:r>
              <a:rPr lang="en-GB" b="1" dirty="0" smtClean="0">
                <a:latin typeface="Work Sans" panose="020B0604020202020204" charset="0"/>
              </a:rPr>
              <a:t>aircraft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>
                <a:latin typeface="Work Sans" panose="020B0604020202020204" charset="0"/>
              </a:rPr>
              <a:t>240.—A person must not recklessly or negligently act in a manner likely to endanger an aircraft, or any person in an aircraft.</a:t>
            </a:r>
          </a:p>
          <a:p>
            <a:r>
              <a:rPr lang="en-GB" dirty="0">
                <a:latin typeface="Work Sans" panose="020B0604020202020204" charset="0"/>
              </a:rPr>
              <a:t>Endangering safety of any person or </a:t>
            </a:r>
            <a:r>
              <a:rPr lang="en-GB" dirty="0" smtClean="0">
                <a:latin typeface="Work Sans" panose="020B0604020202020204" charset="0"/>
              </a:rPr>
              <a:t>property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>
                <a:latin typeface="Work Sans" panose="020B0604020202020204" charset="0"/>
              </a:rPr>
              <a:t>241.—A person must not recklessly or negligently cause or permit an aircraft to endanger any person or property.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833613" y="140311"/>
            <a:ext cx="7317444" cy="837854"/>
          </a:xfrm>
        </p:spPr>
        <p:txBody>
          <a:bodyPr/>
          <a:lstStyle/>
          <a:p>
            <a:r>
              <a:rPr lang="en-GB" sz="2400" dirty="0" smtClean="0"/>
              <a:t>DRONES</a:t>
            </a:r>
            <a:r>
              <a:rPr lang="en-GB" sz="3200" dirty="0" smtClean="0"/>
              <a:t> – </a:t>
            </a:r>
            <a:r>
              <a:rPr lang="en-GB" sz="2400" dirty="0" smtClean="0"/>
              <a:t>THE challenges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424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E9449-0677-960C-E11E-1ED5A6C3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374"/>
            <a:ext cx="9144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b="1" dirty="0" smtClean="0">
                <a:latin typeface="Work Sans" panose="020B0604020202020204" charset="0"/>
              </a:rPr>
              <a:t>WHY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ARE THEY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SUCH A PROBLEM?</a:t>
            </a:r>
            <a:endParaRPr lang="en-US" sz="6600" b="1" dirty="0">
              <a:latin typeface="Work Sans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5051" y="984069"/>
            <a:ext cx="180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Work Sans" pitchFamily="2" charset="0"/>
              </a:rPr>
              <a:t>03</a:t>
            </a:r>
            <a:endParaRPr lang="en-GB" sz="6000" b="1" dirty="0">
              <a:solidFill>
                <a:schemeClr val="bg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93688" y="1137816"/>
            <a:ext cx="537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Work Sans" pitchFamily="2" charset="0"/>
                <a:cs typeface="Calibri" pitchFamily="34" charset="0"/>
              </a:rPr>
              <a:t>Human Error &amp; Design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635896" y="2115040"/>
            <a:ext cx="487838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>
                <a:latin typeface="Work Sans" pitchFamily="2" charset="0"/>
              </a:rPr>
              <a:t>“ ...serious accidents are frequently blamed on human error.  Yet careful analysis of such situations shows that the design or installation of the equipment has contributed significantly to the problems”.</a:t>
            </a:r>
            <a:r>
              <a:rPr lang="en-GB" dirty="0">
                <a:latin typeface="Work Sans" pitchFamily="2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r>
              <a:rPr lang="en-GB" sz="1400" dirty="0">
                <a:latin typeface="Work Sans" pitchFamily="2" charset="0"/>
              </a:rPr>
              <a:t>Donald Norman - The Design of Everyday Things.</a:t>
            </a: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</p:txBody>
      </p:sp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1042989" y="2024644"/>
            <a:ext cx="2222500" cy="3013075"/>
            <a:chOff x="732" y="1142"/>
            <a:chExt cx="1400" cy="1898"/>
          </a:xfrm>
        </p:grpSpPr>
        <p:sp>
          <p:nvSpPr>
            <p:cNvPr id="8" name="Oval 1030"/>
            <p:cNvSpPr>
              <a:spLocks noChangeArrowheads="1"/>
            </p:cNvSpPr>
            <p:nvPr/>
          </p:nvSpPr>
          <p:spPr bwMode="auto">
            <a:xfrm>
              <a:off x="732" y="2696"/>
              <a:ext cx="1059" cy="3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9" name="Oval 1031"/>
            <p:cNvSpPr>
              <a:spLocks noChangeArrowheads="1"/>
            </p:cNvSpPr>
            <p:nvPr/>
          </p:nvSpPr>
          <p:spPr bwMode="auto">
            <a:xfrm>
              <a:off x="998" y="1251"/>
              <a:ext cx="523" cy="58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0" name="Oval 1032"/>
            <p:cNvSpPr>
              <a:spLocks noChangeArrowheads="1"/>
            </p:cNvSpPr>
            <p:nvPr/>
          </p:nvSpPr>
          <p:spPr bwMode="auto">
            <a:xfrm>
              <a:off x="1141" y="1142"/>
              <a:ext cx="222" cy="10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1" name="AutoShape 1033"/>
            <p:cNvSpPr>
              <a:spLocks noChangeArrowheads="1"/>
            </p:cNvSpPr>
            <p:nvPr/>
          </p:nvSpPr>
          <p:spPr bwMode="auto">
            <a:xfrm rot="10218873" flipH="1">
              <a:off x="1521" y="1483"/>
              <a:ext cx="346" cy="633"/>
            </a:xfrm>
            <a:prstGeom prst="rtTriangl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 panose="020F0502020204030204" pitchFamily="34" charset="0"/>
              </a:endParaRPr>
            </a:p>
          </p:txBody>
        </p:sp>
        <p:grpSp>
          <p:nvGrpSpPr>
            <p:cNvPr id="12" name="Group 1034"/>
            <p:cNvGrpSpPr>
              <a:grpSpLocks/>
            </p:cNvGrpSpPr>
            <p:nvPr/>
          </p:nvGrpSpPr>
          <p:grpSpPr bwMode="auto">
            <a:xfrm>
              <a:off x="1141" y="2003"/>
              <a:ext cx="991" cy="836"/>
              <a:chOff x="1284" y="2003"/>
              <a:chExt cx="991" cy="836"/>
            </a:xfrm>
          </p:grpSpPr>
          <p:sp>
            <p:nvSpPr>
              <p:cNvPr id="14" name="Oval 1035"/>
              <p:cNvSpPr>
                <a:spLocks noChangeArrowheads="1"/>
              </p:cNvSpPr>
              <p:nvPr/>
            </p:nvSpPr>
            <p:spPr bwMode="auto">
              <a:xfrm>
                <a:off x="1284" y="2003"/>
                <a:ext cx="991" cy="83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Oval 1036"/>
              <p:cNvSpPr>
                <a:spLocks noChangeArrowheads="1"/>
              </p:cNvSpPr>
              <p:nvPr/>
            </p:nvSpPr>
            <p:spPr bwMode="auto">
              <a:xfrm>
                <a:off x="1395" y="2116"/>
                <a:ext cx="734" cy="5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" name="AutoShape 1037"/>
            <p:cNvSpPr>
              <a:spLocks noChangeArrowheads="1"/>
            </p:cNvSpPr>
            <p:nvPr/>
          </p:nvSpPr>
          <p:spPr bwMode="auto">
            <a:xfrm rot="10803129">
              <a:off x="744" y="1487"/>
              <a:ext cx="1047" cy="13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495568" y="5345435"/>
            <a:ext cx="464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>
                <a:latin typeface="Work Sans" pitchFamily="2" charset="0"/>
              </a:rPr>
              <a:t>Carelman’s</a:t>
            </a:r>
            <a:r>
              <a:rPr lang="en-GB" sz="2800" dirty="0">
                <a:latin typeface="Work Sans" pitchFamily="2" charset="0"/>
              </a:rPr>
              <a:t> Coffeepot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947" y="4141787"/>
            <a:ext cx="3434813" cy="12075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3938073" y="1332841"/>
            <a:ext cx="48245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Work Sans" pitchFamily="2" charset="0"/>
              </a:rPr>
              <a:t>Recovery required 40kts </a:t>
            </a:r>
            <a:r>
              <a:rPr lang="en-GB" dirty="0" smtClean="0">
                <a:latin typeface="Work Sans" pitchFamily="2" charset="0"/>
              </a:rPr>
              <a:t>G/S</a:t>
            </a: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Work Sans" pitchFamily="2" charset="0"/>
              </a:rPr>
              <a:t>Wind 330</a:t>
            </a:r>
            <a:r>
              <a:rPr lang="en-US" dirty="0">
                <a:latin typeface="Work Sans" pitchFamily="2" charset="0"/>
              </a:rPr>
              <a:t>°</a:t>
            </a:r>
            <a:r>
              <a:rPr lang="en-GB" dirty="0">
                <a:latin typeface="Work Sans" pitchFamily="2" charset="0"/>
              </a:rPr>
              <a:t>/20 </a:t>
            </a:r>
            <a:r>
              <a:rPr lang="en-GB" dirty="0" err="1">
                <a:latin typeface="Work Sans" pitchFamily="2" charset="0"/>
              </a:rPr>
              <a:t>kts</a:t>
            </a: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Work Sans" pitchFamily="2" charset="0"/>
              </a:rPr>
              <a:t>Input required </a:t>
            </a:r>
            <a:r>
              <a:rPr lang="en-GB" dirty="0" smtClean="0">
                <a:latin typeface="Work Sans" pitchFamily="2" charset="0"/>
              </a:rPr>
              <a:t>Wind 10m </a:t>
            </a:r>
            <a:r>
              <a:rPr lang="en-GB" dirty="0">
                <a:latin typeface="Work Sans" pitchFamily="2" charset="0"/>
              </a:rPr>
              <a:t>per sec/330</a:t>
            </a:r>
            <a:r>
              <a:rPr lang="en-US" dirty="0">
                <a:latin typeface="Work Sans" pitchFamily="2" charset="0"/>
              </a:rPr>
              <a:t>°</a:t>
            </a: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Work Sans" pitchFamily="2" charset="0"/>
              </a:rPr>
              <a:t>Actual input 330m per sec /10</a:t>
            </a:r>
            <a:r>
              <a:rPr lang="en-US" dirty="0">
                <a:latin typeface="Work Sans" pitchFamily="2" charset="0"/>
              </a:rPr>
              <a:t>°</a:t>
            </a:r>
          </a:p>
          <a:p>
            <a:pPr>
              <a:spcBef>
                <a:spcPct val="50000"/>
              </a:spcBef>
            </a:pPr>
            <a:endParaRPr lang="en-US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Work Sans" pitchFamily="2" charset="0"/>
              </a:rPr>
              <a:t>Aircraft dived </a:t>
            </a:r>
            <a:r>
              <a:rPr lang="en-US" dirty="0">
                <a:latin typeface="Work Sans" pitchFamily="2" charset="0"/>
              </a:rPr>
              <a:t>to achieve 640kts</a:t>
            </a: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Work Sans" pitchFamily="2" charset="0"/>
            </a:endParaRPr>
          </a:p>
        </p:txBody>
      </p:sp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212946" y="5750427"/>
            <a:ext cx="61373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i="1" dirty="0" smtClean="0">
                <a:solidFill>
                  <a:srgbClr val="FF1020"/>
                </a:solidFill>
              </a:rPr>
              <a:t>What do </a:t>
            </a:r>
            <a:r>
              <a:rPr lang="en-GB" sz="2000" b="1" i="1" dirty="0">
                <a:solidFill>
                  <a:srgbClr val="FF1020"/>
                </a:solidFill>
              </a:rPr>
              <a:t>you think </a:t>
            </a:r>
            <a:r>
              <a:rPr lang="en-GB" sz="2000" b="1" i="1" dirty="0" smtClean="0">
                <a:solidFill>
                  <a:srgbClr val="FF1020"/>
                </a:solidFill>
              </a:rPr>
              <a:t>was the cause?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4" y="1348366"/>
            <a:ext cx="3416176" cy="27054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2947" y="4141787"/>
            <a:ext cx="3312368" cy="1046440"/>
            <a:chOff x="995013" y="4581128"/>
            <a:chExt cx="1810386" cy="1046440"/>
          </a:xfrm>
          <a:solidFill>
            <a:schemeClr val="accent1">
              <a:lumMod val="75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995013" y="4581128"/>
              <a:ext cx="1800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Correct WV: 10330</a:t>
              </a:r>
              <a:endParaRPr lang="en-GB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5199" y="5104348"/>
              <a:ext cx="1800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Actual  WV:  33010</a:t>
              </a:r>
              <a:endParaRPr lang="en-GB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2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4B9F20-F6C2-47EA-2BE4-1A827D81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" y="4095875"/>
            <a:ext cx="6212574" cy="184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882" y="5836965"/>
            <a:ext cx="62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00"/>
                </a:solidFill>
                <a:latin typeface="Work Sans" panose="020B0604020202020204" charset="0"/>
              </a:rPr>
              <a:t>10mm/day – website says 10mm/hour!</a:t>
            </a:r>
            <a:endParaRPr lang="en-GB" b="1" dirty="0">
              <a:solidFill>
                <a:srgbClr val="FF3300"/>
              </a:solidFill>
              <a:latin typeface="Work Sans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734" y="1196952"/>
            <a:ext cx="3740727" cy="4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en-US" sz="2000" b="1" dirty="0">
                <a:solidFill>
                  <a:srgbClr val="000000"/>
                </a:solidFill>
                <a:latin typeface="Work Sans" panose="020B0604020202020204" charset="0"/>
                <a:ea typeface="Roboto" panose="02000000000000000000" pitchFamily="2" charset="0"/>
              </a:rPr>
              <a:t>Matrice 210 accident UK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6" y="1673652"/>
            <a:ext cx="37242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1922" y="3386172"/>
            <a:ext cx="1615044" cy="48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0"/>
          <a:stretch/>
        </p:blipFill>
        <p:spPr bwMode="auto">
          <a:xfrm>
            <a:off x="5203810" y="1162751"/>
            <a:ext cx="3343476" cy="24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41734" y="4069350"/>
            <a:ext cx="82055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03810" y="3386172"/>
            <a:ext cx="33434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Work Sans" panose="020B0604020202020204" charset="0"/>
              </a:rPr>
              <a:t>Image from UK AAIB Report</a:t>
            </a:r>
            <a:endParaRPr lang="en-GB" sz="1000" b="1" dirty="0">
              <a:latin typeface="Work Sans" panose="020B060402020202020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61" y="3306259"/>
            <a:ext cx="1590850" cy="64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4B9F20-F6C2-47EA-2BE4-1A827D81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7571" y="1637117"/>
            <a:ext cx="2952328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en-GB" sz="2400" b="1" dirty="0" smtClean="0">
                <a:solidFill>
                  <a:schemeClr val="bg1"/>
                </a:solidFill>
                <a:latin typeface="Work Sans" pitchFamily="2" charset="0"/>
              </a:rPr>
              <a:t>Due Regard Operations</a:t>
            </a:r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00" y="2185060"/>
            <a:ext cx="605995" cy="59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4" y="1721667"/>
            <a:ext cx="4094093" cy="3213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4722" y="5079414"/>
            <a:ext cx="545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Work Sans" pitchFamily="2" charset="0"/>
              </a:rPr>
              <a:t>Public Interest/National Security – other benefits outweigh the risks – Would a Predator be allowed to fly over London for example in some circumstances?</a:t>
            </a:r>
            <a:endParaRPr lang="en-GB" dirty="0">
              <a:latin typeface="Work Sans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7571" y="3230113"/>
            <a:ext cx="2952328" cy="2115405"/>
            <a:chOff x="5817571" y="2969779"/>
            <a:chExt cx="2952328" cy="21154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71" y="2969779"/>
              <a:ext cx="2952328" cy="21154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20272" y="456196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 smtClean="0">
                  <a:solidFill>
                    <a:schemeClr val="bg1"/>
                  </a:solidFill>
                  <a:latin typeface="Work Sans" pitchFamily="2" charset="0"/>
                </a:rPr>
                <a:t>BVLoS</a:t>
              </a:r>
              <a:endParaRPr lang="en-GB" sz="2800" b="1" dirty="0">
                <a:solidFill>
                  <a:schemeClr val="bg1"/>
                </a:solidFill>
                <a:latin typeface="Work Sans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3528" y="1035433"/>
            <a:ext cx="3796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Work Sans" pitchFamily="2" charset="0"/>
              </a:rPr>
              <a:t>Due </a:t>
            </a:r>
            <a:r>
              <a:rPr lang="en-GB" sz="2000" b="1" dirty="0" smtClean="0">
                <a:solidFill>
                  <a:srgbClr val="000000"/>
                </a:solidFill>
                <a:latin typeface="Work Sans" pitchFamily="2" charset="0"/>
              </a:rPr>
              <a:t>Regard  ICAO High Seas </a:t>
            </a:r>
            <a:endParaRPr lang="en-GB" sz="2000" dirty="0">
              <a:latin typeface="Work Sans" pitchFamily="2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9949" y="2271929"/>
            <a:ext cx="3769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Work Sans" pitchFamily="2" charset="0"/>
              </a:rPr>
              <a:t>NMAC</a:t>
            </a:r>
          </a:p>
          <a:p>
            <a:pPr algn="ctr"/>
            <a:r>
              <a:rPr lang="en-GB" sz="1600" b="1" dirty="0" smtClean="0">
                <a:latin typeface="Work Sans" pitchFamily="2" charset="0"/>
              </a:rPr>
              <a:t>Near Miss Air Collision</a:t>
            </a:r>
          </a:p>
          <a:p>
            <a:pPr algn="ctr"/>
            <a:endParaRPr lang="en-GB" sz="1600" dirty="0">
              <a:latin typeface="Work Sans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1162012" y="3018943"/>
            <a:ext cx="825129" cy="388902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50190" y="3690075"/>
            <a:ext cx="1248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Work Sans" pitchFamily="2" charset="0"/>
              </a:rPr>
              <a:t>+/- 100ft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Work Sans" pitchFamily="2" charset="0"/>
              </a:rPr>
              <a:t>500ft lateral</a:t>
            </a:r>
          </a:p>
        </p:txBody>
      </p:sp>
      <p:sp>
        <p:nvSpPr>
          <p:cNvPr id="7" name="Can 6"/>
          <p:cNvSpPr/>
          <p:nvPr/>
        </p:nvSpPr>
        <p:spPr>
          <a:xfrm>
            <a:off x="3944032" y="2915901"/>
            <a:ext cx="1440160" cy="677689"/>
          </a:xfrm>
          <a:prstGeom prst="can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6562" y="2269570"/>
            <a:ext cx="328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 smtClean="0">
                <a:solidFill>
                  <a:prstClr val="black"/>
                </a:solidFill>
                <a:latin typeface="Work Sans" pitchFamily="2" charset="0"/>
              </a:rPr>
              <a:t>RWCB</a:t>
            </a:r>
          </a:p>
          <a:p>
            <a:pPr lvl="0" algn="ctr"/>
            <a:r>
              <a:rPr lang="en-GB" sz="1600" b="1" dirty="0" smtClean="0">
                <a:solidFill>
                  <a:prstClr val="black"/>
                </a:solidFill>
                <a:latin typeface="Work Sans" pitchFamily="2" charset="0"/>
              </a:rPr>
              <a:t>Remain well clear boundary</a:t>
            </a:r>
            <a:endParaRPr lang="en-GB" sz="1600" b="1" dirty="0">
              <a:solidFill>
                <a:prstClr val="black"/>
              </a:solidFill>
              <a:latin typeface="Work San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444" y="3690074"/>
            <a:ext cx="2563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Work Sans" pitchFamily="2" charset="0"/>
              </a:rPr>
              <a:t>+/- 450ft Vertical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Work Sans" pitchFamily="2" charset="0"/>
              </a:rPr>
              <a:t>2000ft </a:t>
            </a:r>
            <a:r>
              <a:rPr lang="en-GB" sz="1600" b="1" dirty="0" smtClean="0">
                <a:solidFill>
                  <a:schemeClr val="tx2"/>
                </a:solidFill>
                <a:latin typeface="Work Sans" pitchFamily="2" charset="0"/>
              </a:rPr>
              <a:t>(610 m) Horizontal</a:t>
            </a:r>
            <a:endParaRPr lang="en-GB" sz="1600" b="1" dirty="0">
              <a:solidFill>
                <a:schemeClr val="tx2"/>
              </a:solidFill>
              <a:latin typeface="Work Sans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6419327" y="2828810"/>
            <a:ext cx="2377394" cy="1158070"/>
          </a:xfrm>
          <a:prstGeom prst="can">
            <a:avLst/>
          </a:prstGeom>
          <a:solidFill>
            <a:schemeClr val="accent3">
              <a:lumMod val="20000"/>
              <a:lumOff val="80000"/>
              <a:alpha val="19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9503" y="2244035"/>
            <a:ext cx="328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 smtClean="0">
                <a:solidFill>
                  <a:prstClr val="black"/>
                </a:solidFill>
                <a:latin typeface="Work Sans" pitchFamily="2" charset="0"/>
              </a:rPr>
              <a:t>DV</a:t>
            </a:r>
          </a:p>
          <a:p>
            <a:pPr lvl="0" algn="ctr"/>
            <a:r>
              <a:rPr lang="en-GB" sz="1600" b="1" dirty="0" smtClean="0">
                <a:solidFill>
                  <a:prstClr val="black"/>
                </a:solidFill>
                <a:latin typeface="Work Sans" pitchFamily="2" charset="0"/>
              </a:rPr>
              <a:t>Detection Volume</a:t>
            </a:r>
            <a:endParaRPr lang="en-GB" sz="1600" b="1" dirty="0">
              <a:solidFill>
                <a:prstClr val="black"/>
              </a:solidFill>
              <a:latin typeface="Work Sans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75415" y="4797056"/>
            <a:ext cx="2377394" cy="1158070"/>
            <a:chOff x="3475415" y="4797056"/>
            <a:chExt cx="2377394" cy="1158070"/>
          </a:xfrm>
        </p:grpSpPr>
        <p:sp>
          <p:nvSpPr>
            <p:cNvPr id="14" name="Can 13"/>
            <p:cNvSpPr/>
            <p:nvPr/>
          </p:nvSpPr>
          <p:spPr>
            <a:xfrm>
              <a:off x="3944032" y="5037246"/>
              <a:ext cx="1440160" cy="677689"/>
            </a:xfrm>
            <a:prstGeom prst="can">
              <a:avLst/>
            </a:prstGeom>
            <a:solidFill>
              <a:schemeClr val="accent5">
                <a:lumMod val="20000"/>
                <a:lumOff val="80000"/>
                <a:alpha val="5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75415" y="4797056"/>
              <a:ext cx="2377394" cy="1158070"/>
              <a:chOff x="1190796" y="4797056"/>
              <a:chExt cx="2377394" cy="1158070"/>
            </a:xfrm>
          </p:grpSpPr>
          <p:sp>
            <p:nvSpPr>
              <p:cNvPr id="15" name="Flowchart: Magnetic Disk 14"/>
              <p:cNvSpPr/>
              <p:nvPr/>
            </p:nvSpPr>
            <p:spPr>
              <a:xfrm>
                <a:off x="1966928" y="5181640"/>
                <a:ext cx="825129" cy="388902"/>
              </a:xfrm>
              <a:prstGeom prst="flowChartMagneticDis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Can 12"/>
              <p:cNvSpPr/>
              <p:nvPr/>
            </p:nvSpPr>
            <p:spPr>
              <a:xfrm>
                <a:off x="1190796" y="4797056"/>
                <a:ext cx="2377394" cy="1158070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  <a:alpha val="19000"/>
                </a:schemeClr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427986" y="3129945"/>
            <a:ext cx="237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B050"/>
                </a:solidFill>
                <a:latin typeface="Work Sans" pitchFamily="2" charset="0"/>
              </a:rPr>
              <a:t>Dimensions depend upon relative closing speeds and sensor performance</a:t>
            </a:r>
            <a:endParaRPr lang="en-GB" sz="1200" b="1" dirty="0">
              <a:solidFill>
                <a:srgbClr val="00B050"/>
              </a:solidFill>
              <a:latin typeface="Work Sans" pitchFamily="2" charset="0"/>
            </a:endParaRPr>
          </a:p>
        </p:txBody>
      </p:sp>
      <p:pic>
        <p:nvPicPr>
          <p:cNvPr id="17" name="Picture 16" descr="Vertical triband (red, white, red) with a red maple leaf in the cent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4" y="288293"/>
            <a:ext cx="1398394" cy="760020"/>
          </a:xfrm>
          <a:prstGeom prst="rect">
            <a:avLst/>
          </a:prstGeom>
          <a:noFill/>
          <a:extLst/>
        </p:spPr>
      </p:pic>
      <p:sp>
        <p:nvSpPr>
          <p:cNvPr id="2" name="TextBox 1"/>
          <p:cNvSpPr txBox="1"/>
          <p:nvPr/>
        </p:nvSpPr>
        <p:spPr>
          <a:xfrm>
            <a:off x="604911" y="1434905"/>
            <a:ext cx="810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Work Sans" panose="020B0604020202020204" charset="0"/>
              </a:rPr>
              <a:t>Detect and Avoid/Sense and Avoid – What is acceptable</a:t>
            </a:r>
            <a:endParaRPr lang="en-GB" sz="2000" b="1" dirty="0">
              <a:latin typeface="Work Sans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619" y="5041481"/>
            <a:ext cx="256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ork Sans" panose="020B0604020202020204" charset="0"/>
              </a:rPr>
              <a:t>UK: Airprox</a:t>
            </a:r>
          </a:p>
          <a:p>
            <a:r>
              <a:rPr lang="en-GB" dirty="0" smtClean="0">
                <a:latin typeface="Work Sans" panose="020B0604020202020204" charset="0"/>
              </a:rPr>
              <a:t>Parameter-less</a:t>
            </a:r>
            <a:endParaRPr lang="en-GB" dirty="0">
              <a:latin typeface="Work Sans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4671" y="5037246"/>
            <a:ext cx="237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Work Sans" panose="020B0604020202020204" charset="0"/>
              </a:defRPr>
            </a:lvl1pPr>
          </a:lstStyle>
          <a:p>
            <a:r>
              <a:rPr lang="en-GB" dirty="0"/>
              <a:t>Distance or time?</a:t>
            </a:r>
          </a:p>
          <a:p>
            <a:r>
              <a:rPr lang="en-GB" dirty="0"/>
              <a:t>(Closing speed)</a:t>
            </a:r>
          </a:p>
        </p:txBody>
      </p:sp>
      <p:sp>
        <p:nvSpPr>
          <p:cNvPr id="22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/>
          <a:stretch/>
        </p:blipFill>
        <p:spPr bwMode="auto">
          <a:xfrm>
            <a:off x="2521588" y="946879"/>
            <a:ext cx="6898802" cy="38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24" y="4902572"/>
            <a:ext cx="2257220" cy="14757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861102" y="126243"/>
            <a:ext cx="7886700" cy="837854"/>
          </a:xfrm>
        </p:spPr>
        <p:txBody>
          <a:bodyPr/>
          <a:lstStyle/>
          <a:p>
            <a:r>
              <a:rPr lang="en-GB" sz="2400" dirty="0" smtClean="0"/>
              <a:t>DRONES</a:t>
            </a:r>
            <a:r>
              <a:rPr lang="en-GB" sz="3200" dirty="0" smtClean="0"/>
              <a:t> – </a:t>
            </a:r>
            <a:r>
              <a:rPr lang="en-GB" sz="2400" dirty="0" smtClean="0"/>
              <a:t>THE challenges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1" y="4902573"/>
            <a:ext cx="3675620" cy="14757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401" y="1828800"/>
            <a:ext cx="23262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Work Sans" panose="020B0604020202020204" charset="0"/>
              </a:rPr>
              <a:t>Cooperative</a:t>
            </a:r>
          </a:p>
          <a:p>
            <a:r>
              <a:rPr lang="en-GB" sz="2000" b="1" dirty="0" smtClean="0">
                <a:latin typeface="Work Sans" panose="020B0604020202020204" charset="0"/>
              </a:rPr>
              <a:t>Non-cooperative</a:t>
            </a:r>
          </a:p>
          <a:p>
            <a:endParaRPr lang="en-GB" sz="2000" b="1" dirty="0">
              <a:latin typeface="Work Sans" panose="020B0604020202020204" charset="0"/>
            </a:endParaRPr>
          </a:p>
          <a:p>
            <a:r>
              <a:rPr lang="en-GB" sz="2000" b="1" dirty="0" smtClean="0">
                <a:latin typeface="Work Sans" panose="020B0604020202020204" charset="0"/>
              </a:rPr>
              <a:t>ADS-B</a:t>
            </a:r>
          </a:p>
          <a:p>
            <a:r>
              <a:rPr lang="en-GB" sz="2000" b="1" dirty="0" smtClean="0">
                <a:latin typeface="Work Sans" panose="020B0604020202020204" charset="0"/>
              </a:rPr>
              <a:t>Remote ID</a:t>
            </a:r>
            <a:endParaRPr lang="en-GB" sz="2000" b="1" dirty="0">
              <a:latin typeface="Work Sans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555" y="6394570"/>
            <a:ext cx="33434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latin typeface="Work Sans" panose="020B0604020202020204" charset="0"/>
              </a:rPr>
              <a:t>Images from UK CAA</a:t>
            </a:r>
            <a:endParaRPr lang="en-GB" sz="10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3878758" y="3603611"/>
            <a:ext cx="808383" cy="536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672884" cy="6698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2327309" y="-654426"/>
            <a:ext cx="6162261" cy="7471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88425" y="5764696"/>
            <a:ext cx="2362631" cy="39756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C84F5DC1-E333-05C2-A313-899803FE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6" y="254998"/>
            <a:ext cx="1464625" cy="236784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33613" y="6274265"/>
            <a:ext cx="3092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 smtClean="0">
                <a:solidFill>
                  <a:schemeClr val="bg1"/>
                </a:solidFill>
                <a:latin typeface="Work Sans" pitchFamily="2" charset="0"/>
              </a:rPr>
              <a:t>NIGEL </a:t>
            </a:r>
            <a:r>
              <a:rPr lang="en-GB" sz="2000" b="1" dirty="0">
                <a:solidFill>
                  <a:schemeClr val="bg1"/>
                </a:solidFill>
                <a:latin typeface="Work Sans" pitchFamily="2" charset="0"/>
              </a:rPr>
              <a:t>BREYLEY FRAeS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32056" y="1071476"/>
            <a:ext cx="6559826" cy="33892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ED318AF2-E8E1-5F87-0E6C-3B87035FF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3613" y="1166891"/>
            <a:ext cx="7036408" cy="3198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1F497D"/>
                </a:solidFill>
              </a:rPr>
              <a:t>What we’re going to cover</a:t>
            </a:r>
          </a:p>
          <a:p>
            <a:pPr marL="0" indent="0" algn="ctr">
              <a:buNone/>
            </a:pPr>
            <a:endParaRPr lang="en-US" sz="900" b="1" dirty="0" smtClean="0">
              <a:solidFill>
                <a:srgbClr val="1F497D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What is a UAS?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Liable, Responsible, Accountable or Unaware?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Why are they such a problem?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SORA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6" y="2792708"/>
            <a:ext cx="1464624" cy="166801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Free Drone Aerial Photography photo and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1"/>
          <a:stretch/>
        </p:blipFill>
        <p:spPr bwMode="auto">
          <a:xfrm>
            <a:off x="133946" y="4570890"/>
            <a:ext cx="1475900" cy="19961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62051" y="6824439"/>
            <a:ext cx="3089006" cy="4571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26" y="3349487"/>
            <a:ext cx="3205152" cy="258532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solidFill>
                  <a:schemeClr val="bg1"/>
                </a:solidFill>
                <a:latin typeface="Work Sans" panose="020B0604020202020204" charset="0"/>
              </a:rPr>
              <a:t>CHALLENGES</a:t>
            </a:r>
            <a:endParaRPr lang="en-GB" sz="3200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46" y="835131"/>
            <a:ext cx="779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Work Sans" panose="020B0604020202020204" charset="0"/>
              </a:rPr>
              <a:t>Altitude/Height or something else?</a:t>
            </a:r>
            <a:endParaRPr lang="en-GB" sz="2000" b="1" dirty="0">
              <a:latin typeface="Work Sans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689" y="6119445"/>
            <a:ext cx="3826413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Work Sans" panose="020B0604020202020204" charset="0"/>
              </a:rPr>
              <a:t>Barometric or Geodetic</a:t>
            </a:r>
            <a:endParaRPr lang="en-GB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2" y="1235241"/>
            <a:ext cx="2928790" cy="2196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1235241"/>
            <a:ext cx="2928790" cy="2196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1" y="3600645"/>
            <a:ext cx="2928791" cy="2196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0" y="3600645"/>
            <a:ext cx="2928791" cy="2196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27742" y="2461846"/>
            <a:ext cx="1477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Work Sans" panose="020B0604020202020204" charset="0"/>
              </a:rPr>
              <a:t>QFE</a:t>
            </a:r>
          </a:p>
          <a:p>
            <a:r>
              <a:rPr lang="en-GB" sz="2000" b="1" dirty="0" smtClean="0">
                <a:latin typeface="Work Sans" panose="020B0604020202020204" charset="0"/>
              </a:rPr>
              <a:t>QNH</a:t>
            </a:r>
          </a:p>
          <a:p>
            <a:r>
              <a:rPr lang="en-GB" sz="2000" b="1" dirty="0" smtClean="0">
                <a:latin typeface="Work Sans" panose="020B0604020202020204" charset="0"/>
              </a:rPr>
              <a:t>RPS</a:t>
            </a:r>
          </a:p>
          <a:p>
            <a:r>
              <a:rPr lang="en-GB" sz="2000" b="1" dirty="0" smtClean="0">
                <a:latin typeface="Work Sans" panose="020B0604020202020204" charset="0"/>
              </a:rPr>
              <a:t>SPS</a:t>
            </a:r>
          </a:p>
          <a:p>
            <a:endParaRPr lang="en-GB" sz="2000" b="1" dirty="0">
              <a:latin typeface="Work Sans" panose="020B0604020202020204" charset="0"/>
            </a:endParaRPr>
          </a:p>
          <a:p>
            <a:r>
              <a:rPr lang="en-GB" sz="2000" b="1" dirty="0" smtClean="0">
                <a:latin typeface="Work Sans" panose="020B0604020202020204" charset="0"/>
              </a:rPr>
              <a:t>GNSS</a:t>
            </a:r>
            <a:endParaRPr lang="en-GB" sz="2000" b="1" dirty="0">
              <a:latin typeface="Work Sans" panose="020B060402020202020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81E9449-0677-960C-E11E-1ED5A6C3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8549"/>
            <a:ext cx="9144000" cy="1325563"/>
          </a:xfrm>
        </p:spPr>
        <p:txBody>
          <a:bodyPr/>
          <a:lstStyle/>
          <a:p>
            <a:r>
              <a:rPr lang="en-US" b="1" dirty="0" smtClean="0">
                <a:latin typeface="Work Sans" panose="020B0604020202020204" charset="0"/>
              </a:rPr>
              <a:t/>
            </a:r>
            <a:br>
              <a:rPr lang="en-US" b="1" dirty="0" smtClean="0">
                <a:latin typeface="Work Sans" panose="020B0604020202020204" charset="0"/>
              </a:rPr>
            </a:br>
            <a:r>
              <a:rPr lang="en-US" b="1" dirty="0">
                <a:latin typeface="Work Sans" panose="020B0604020202020204" charset="0"/>
              </a:rPr>
              <a:t/>
            </a:r>
            <a:br>
              <a:rPr lang="en-US" b="1" dirty="0">
                <a:latin typeface="Work Sans" panose="020B0604020202020204" charset="0"/>
              </a:rPr>
            </a:br>
            <a:r>
              <a:rPr lang="en-US" b="1" dirty="0" smtClean="0">
                <a:latin typeface="Work Sans" panose="020B0604020202020204" charset="0"/>
              </a:rPr>
              <a:t>SORA</a:t>
            </a:r>
            <a:r>
              <a:rPr lang="en-US" b="1" dirty="0" smtClean="0">
                <a:latin typeface="Work Sans" panose="020B0604020202020204" charset="0"/>
              </a:rPr>
              <a:t/>
            </a:r>
            <a:br>
              <a:rPr lang="en-US" b="1" dirty="0" smtClean="0">
                <a:latin typeface="Work Sans" panose="020B0604020202020204" charset="0"/>
              </a:rPr>
            </a:br>
            <a:r>
              <a:rPr lang="en-US" b="1" dirty="0" smtClean="0">
                <a:latin typeface="Work Sans" panose="020B0604020202020204" charset="0"/>
              </a:rPr>
              <a:t/>
            </a:r>
            <a:br>
              <a:rPr lang="en-US" b="1" dirty="0" smtClean="0">
                <a:latin typeface="Work Sans" panose="020B0604020202020204" charset="0"/>
              </a:rPr>
            </a:br>
            <a:r>
              <a:rPr lang="en-US" sz="4800" b="1" dirty="0" smtClean="0">
                <a:latin typeface="Work Sans" panose="020B0604020202020204" charset="0"/>
              </a:rPr>
              <a:t>SPECIFIC</a:t>
            </a:r>
            <a:br>
              <a:rPr lang="en-US" sz="4800" b="1" dirty="0" smtClean="0">
                <a:latin typeface="Work Sans" panose="020B0604020202020204" charset="0"/>
              </a:rPr>
            </a:br>
            <a:r>
              <a:rPr lang="en-US" sz="4800" b="1" dirty="0" smtClean="0">
                <a:latin typeface="Work Sans" panose="020B0604020202020204" charset="0"/>
              </a:rPr>
              <a:t>OPERATIONS</a:t>
            </a:r>
            <a:br>
              <a:rPr lang="en-US" sz="4800" b="1" dirty="0" smtClean="0">
                <a:latin typeface="Work Sans" panose="020B0604020202020204" charset="0"/>
              </a:rPr>
            </a:br>
            <a:r>
              <a:rPr lang="en-US" sz="4800" b="1" dirty="0" smtClean="0">
                <a:latin typeface="Work Sans" panose="020B0604020202020204" charset="0"/>
              </a:rPr>
              <a:t>RISK ASSESSMENT</a:t>
            </a:r>
            <a:endParaRPr lang="en-US" sz="4800" b="1" dirty="0">
              <a:latin typeface="Work Sans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5051" y="984069"/>
            <a:ext cx="180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Work Sans" pitchFamily="2" charset="0"/>
              </a:rPr>
              <a:t>04</a:t>
            </a:r>
            <a:endParaRPr lang="en-GB" sz="6000" b="1" dirty="0">
              <a:solidFill>
                <a:schemeClr val="bg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08111" y="282757"/>
            <a:ext cx="6497152" cy="6477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500" dirty="0" smtClean="0">
                <a:solidFill>
                  <a:schemeClr val="bg1"/>
                </a:solidFill>
              </a:rPr>
              <a:t>AUTOMATION</a:t>
            </a:r>
            <a:endParaRPr lang="en-GB" sz="35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78" y="930457"/>
            <a:ext cx="6129959" cy="307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297185"/>
            <a:ext cx="842493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Work Sans" pitchFamily="2" charset="0"/>
              </a:rPr>
              <a:t>Operational Volume includes:</a:t>
            </a:r>
          </a:p>
          <a:p>
            <a:pPr algn="just"/>
            <a:endParaRPr lang="en-GB" sz="800" dirty="0" smtClean="0">
              <a:latin typeface="Work Sans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Work Sans" pitchFamily="2" charset="0"/>
              </a:rPr>
              <a:t>“Flight Geography” (the UA flight path under normal operations) and the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200" dirty="0" smtClean="0">
              <a:latin typeface="Work Sans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Work Sans" pitchFamily="2" charset="0"/>
              </a:rPr>
              <a:t>“Contingency Volume” (the projected UA flight path under abnormal   conditions handled through contingency procedures.</a:t>
            </a:r>
          </a:p>
          <a:p>
            <a:pPr algn="just"/>
            <a:endParaRPr lang="en-GB" sz="900" dirty="0">
              <a:latin typeface="Work Sans" pitchFamily="2" charset="0"/>
            </a:endParaRPr>
          </a:p>
          <a:p>
            <a:pPr algn="just"/>
            <a:r>
              <a:rPr lang="en-GB" sz="1400" dirty="0" smtClean="0">
                <a:latin typeface="Work Sans" pitchFamily="2" charset="0"/>
              </a:rPr>
              <a:t>An </a:t>
            </a:r>
            <a:r>
              <a:rPr lang="en-GB" sz="1400" i="1" dirty="0" smtClean="0">
                <a:latin typeface="Work Sans" pitchFamily="2" charset="0"/>
              </a:rPr>
              <a:t>out of control operation </a:t>
            </a:r>
            <a:r>
              <a:rPr lang="en-GB" sz="1400" dirty="0" smtClean="0">
                <a:latin typeface="Work Sans" pitchFamily="2" charset="0"/>
              </a:rPr>
              <a:t>means that the UA is flying outside this operational volume – potentially leading to harm to third parties either in the air or on the ground.</a:t>
            </a:r>
            <a:endParaRPr lang="en-GB" sz="1400" dirty="0">
              <a:latin typeface="Work San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299" y="4702629"/>
            <a:ext cx="210106" cy="2018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94299" y="4999509"/>
            <a:ext cx="210106" cy="20188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4035" y="149199"/>
            <a:ext cx="1368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FF00"/>
                </a:solidFill>
                <a:latin typeface="Work Sans" pitchFamily="2" charset="0"/>
              </a:rPr>
              <a:t>Low</a:t>
            </a:r>
          </a:p>
          <a:p>
            <a:r>
              <a:rPr lang="en-GB" sz="2000" b="1" dirty="0" smtClean="0">
                <a:solidFill>
                  <a:srgbClr val="FF9900"/>
                </a:solidFill>
                <a:latin typeface="Work Sans" pitchFamily="2" charset="0"/>
              </a:rPr>
              <a:t>Medium</a:t>
            </a:r>
            <a:r>
              <a:rPr lang="en-GB" sz="2000" b="1" dirty="0" smtClean="0">
                <a:latin typeface="Work Sans" pitchFamily="2" charset="0"/>
              </a:rPr>
              <a:t> </a:t>
            </a:r>
          </a:p>
          <a:p>
            <a:r>
              <a:rPr lang="en-GB" sz="2000" b="1" dirty="0" smtClean="0">
                <a:solidFill>
                  <a:srgbClr val="FF1020"/>
                </a:solidFill>
                <a:latin typeface="Work Sans" pitchFamily="2" charset="0"/>
              </a:rPr>
              <a:t>High</a:t>
            </a:r>
            <a:endParaRPr lang="en-GB" sz="2000" b="1" dirty="0">
              <a:solidFill>
                <a:srgbClr val="FF1020"/>
              </a:solidFill>
              <a:latin typeface="Work Sans" pitchFamily="2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281" y="2971567"/>
            <a:ext cx="288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Work Sans" pitchFamily="2" charset="0"/>
              </a:rPr>
              <a:t>The risk of a person being struck by the UAS.  </a:t>
            </a:r>
          </a:p>
          <a:p>
            <a:pPr algn="just"/>
            <a:endParaRPr lang="en-GB" dirty="0">
              <a:latin typeface="Work Sans" pitchFamily="2" charset="0"/>
            </a:endParaRPr>
          </a:p>
          <a:p>
            <a:pPr algn="just"/>
            <a:r>
              <a:rPr lang="en-GB" dirty="0" smtClean="0">
                <a:latin typeface="Work Sans" pitchFamily="2" charset="0"/>
              </a:rPr>
              <a:t>Relates to </a:t>
            </a:r>
            <a:r>
              <a:rPr lang="en-GB" dirty="0">
                <a:latin typeface="Work Sans" pitchFamily="2" charset="0"/>
              </a:rPr>
              <a:t>“area at risk” </a:t>
            </a:r>
            <a:r>
              <a:rPr lang="en-GB" dirty="0" smtClean="0">
                <a:latin typeface="Work Sans" pitchFamily="2" charset="0"/>
              </a:rPr>
              <a:t>- UAS size, and population density.</a:t>
            </a:r>
            <a:endParaRPr lang="en-GB" dirty="0">
              <a:latin typeface="Work San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81" y="1700808"/>
            <a:ext cx="2880319" cy="1015663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chemeClr val="bg1"/>
                </a:solidFill>
                <a:latin typeface="Work Sans" pitchFamily="2" charset="0"/>
              </a:rPr>
              <a:t>2  Determination of </a:t>
            </a:r>
            <a:r>
              <a:rPr lang="en-GB" sz="2000" dirty="0" smtClean="0">
                <a:solidFill>
                  <a:schemeClr val="bg1"/>
                </a:solidFill>
                <a:latin typeface="Work Sans" pitchFamily="2" charset="0"/>
              </a:rPr>
              <a:t>intrinsic Ground </a:t>
            </a:r>
            <a:r>
              <a:rPr lang="en-GB" sz="2000" dirty="0">
                <a:solidFill>
                  <a:schemeClr val="bg1"/>
                </a:solidFill>
                <a:latin typeface="Work Sans" pitchFamily="2" charset="0"/>
              </a:rPr>
              <a:t>Risk Class </a:t>
            </a:r>
            <a:r>
              <a:rPr lang="en-GB" sz="2000" dirty="0" smtClean="0">
                <a:solidFill>
                  <a:schemeClr val="bg1"/>
                </a:solidFill>
                <a:latin typeface="Work Sans" pitchFamily="2" charset="0"/>
              </a:rPr>
              <a:t>(iGRC</a:t>
            </a:r>
            <a:r>
              <a:rPr lang="en-GB" sz="2000" dirty="0">
                <a:solidFill>
                  <a:schemeClr val="bg1"/>
                </a:solidFill>
                <a:latin typeface="Work Sans" pitchFamily="2" charset="0"/>
              </a:rPr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87" y="957927"/>
            <a:ext cx="5126464" cy="50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281" y="5320145"/>
            <a:ext cx="28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latin typeface="Work Sans" pitchFamily="2" charset="0"/>
              </a:defRPr>
            </a:lvl1pPr>
          </a:lstStyle>
          <a:p>
            <a:r>
              <a:rPr lang="en-GB" dirty="0"/>
              <a:t>Can mitigate with sheltering, parachute, frangibility etc.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266" y="964097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Work Sans" pitchFamily="2" charset="0"/>
              </a:rPr>
              <a:t>Determination </a:t>
            </a:r>
            <a:r>
              <a:rPr lang="en-GB" sz="2000" b="1" dirty="0">
                <a:latin typeface="Work Sans" pitchFamily="2" charset="0"/>
              </a:rPr>
              <a:t>of </a:t>
            </a:r>
            <a:endParaRPr lang="en-GB" sz="2000" b="1" dirty="0" smtClean="0">
              <a:latin typeface="Work Sans" pitchFamily="2" charset="0"/>
            </a:endParaRPr>
          </a:p>
          <a:p>
            <a:r>
              <a:rPr lang="en-GB" sz="2000" b="1" dirty="0" smtClean="0">
                <a:latin typeface="Work Sans" pitchFamily="2" charset="0"/>
              </a:rPr>
              <a:t>Initial Air </a:t>
            </a:r>
            <a:r>
              <a:rPr lang="en-GB" sz="2000" b="1" dirty="0">
                <a:latin typeface="Work Sans" pitchFamily="2" charset="0"/>
              </a:rPr>
              <a:t>Risk Class (</a:t>
            </a:r>
            <a:r>
              <a:rPr lang="en-GB" sz="2000" b="1" dirty="0" smtClean="0">
                <a:latin typeface="Work Sans" pitchFamily="2" charset="0"/>
              </a:rPr>
              <a:t>ARC)</a:t>
            </a:r>
            <a:endParaRPr lang="en-GB" sz="2000" b="1" dirty="0">
              <a:latin typeface="Work San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4911" y="4531246"/>
            <a:ext cx="1742751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Work Sans" pitchFamily="2" charset="0"/>
              </a:rPr>
              <a:t>4 Possible Results:</a:t>
            </a:r>
          </a:p>
          <a:p>
            <a:r>
              <a:rPr lang="en-GB" sz="2000" b="1" dirty="0" smtClean="0">
                <a:latin typeface="Work Sans" pitchFamily="2" charset="0"/>
              </a:rPr>
              <a:t>ARC </a:t>
            </a:r>
            <a:r>
              <a:rPr lang="en-GB" sz="2000" b="1" dirty="0" smtClean="0">
                <a:solidFill>
                  <a:srgbClr val="92D050"/>
                </a:solidFill>
                <a:latin typeface="Work Sans" pitchFamily="2" charset="0"/>
              </a:rPr>
              <a:t>a</a:t>
            </a:r>
            <a:r>
              <a:rPr lang="en-GB" sz="2000" b="1" dirty="0" smtClean="0">
                <a:latin typeface="Work Sans" pitchFamily="2" charset="0"/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  <a:latin typeface="Work Sans" pitchFamily="2" charset="0"/>
              </a:rPr>
              <a:t>b</a:t>
            </a:r>
            <a:r>
              <a:rPr lang="en-GB" sz="2000" b="1" dirty="0" smtClean="0">
                <a:latin typeface="Work Sans" pitchFamily="2" charset="0"/>
              </a:rPr>
              <a:t> </a:t>
            </a:r>
            <a:r>
              <a:rPr lang="en-GB" sz="2000" b="1" dirty="0" smtClean="0">
                <a:solidFill>
                  <a:srgbClr val="FF9900"/>
                </a:solidFill>
                <a:latin typeface="Work Sans" pitchFamily="2" charset="0"/>
              </a:rPr>
              <a:t>c</a:t>
            </a:r>
            <a:r>
              <a:rPr lang="en-GB" sz="2000" b="1" dirty="0" smtClean="0">
                <a:latin typeface="Work Sans" pitchFamily="2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Work Sans" pitchFamily="2" charset="0"/>
              </a:rPr>
              <a:t>d</a:t>
            </a:r>
            <a:r>
              <a:rPr lang="en-GB" sz="2000" b="1" dirty="0" smtClean="0">
                <a:latin typeface="Work Sans" pitchFamily="2" charset="0"/>
              </a:rPr>
              <a:t> </a:t>
            </a:r>
            <a:endParaRPr lang="en-GB" sz="2000" b="1" dirty="0">
              <a:latin typeface="Work Sans" pitchFamily="2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8" y="964097"/>
            <a:ext cx="3135359" cy="559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1266" y="1817670"/>
            <a:ext cx="507516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Work Sans" pitchFamily="2" charset="0"/>
              </a:rPr>
              <a:t>ARC </a:t>
            </a:r>
            <a:r>
              <a:rPr lang="en-GB" sz="2000" b="1" dirty="0" smtClean="0">
                <a:latin typeface="Work Sans" pitchFamily="2" charset="0"/>
              </a:rPr>
              <a:t>a</a:t>
            </a:r>
            <a:r>
              <a:rPr lang="en-GB" sz="2000" dirty="0" smtClean="0">
                <a:latin typeface="Work Sans" pitchFamily="2" charset="0"/>
              </a:rPr>
              <a:t>  airspace where the risk of collision between UAS and manned aircraft is acceptable without additional tactical mitigation.</a:t>
            </a:r>
          </a:p>
          <a:p>
            <a:r>
              <a:rPr lang="en-GB" sz="2000" dirty="0" smtClean="0">
                <a:latin typeface="Work Sans" pitchFamily="2" charset="0"/>
              </a:rPr>
              <a:t>ARC </a:t>
            </a:r>
            <a:r>
              <a:rPr lang="en-GB" sz="2000" dirty="0" smtClean="0">
                <a:solidFill>
                  <a:srgbClr val="92D050"/>
                </a:solidFill>
                <a:latin typeface="Work Sans" pitchFamily="2" charset="0"/>
              </a:rPr>
              <a:t>a </a:t>
            </a:r>
            <a:r>
              <a:rPr lang="en-GB" sz="2000" b="1" dirty="0" smtClean="0">
                <a:solidFill>
                  <a:srgbClr val="FFFF00"/>
                </a:solidFill>
                <a:latin typeface="Work Sans" pitchFamily="2" charset="0"/>
              </a:rPr>
              <a:t>b</a:t>
            </a:r>
            <a:r>
              <a:rPr lang="en-GB" sz="2000" b="1" dirty="0" smtClean="0">
                <a:latin typeface="Work Sans" pitchFamily="2" charset="0"/>
              </a:rPr>
              <a:t> </a:t>
            </a:r>
            <a:r>
              <a:rPr lang="en-GB" sz="2000" b="1" dirty="0">
                <a:solidFill>
                  <a:srgbClr val="FF9900"/>
                </a:solidFill>
                <a:latin typeface="Work Sans" pitchFamily="2" charset="0"/>
              </a:rPr>
              <a:t>c</a:t>
            </a:r>
            <a:r>
              <a:rPr lang="en-GB" sz="2000" b="1" dirty="0">
                <a:latin typeface="Work Sans" pitchFamily="2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Work Sans" pitchFamily="2" charset="0"/>
              </a:rPr>
              <a:t>d</a:t>
            </a:r>
            <a:r>
              <a:rPr lang="en-GB" sz="2000" b="1" dirty="0">
                <a:latin typeface="Work Sans" pitchFamily="2" charset="0"/>
              </a:rPr>
              <a:t> </a:t>
            </a:r>
            <a:r>
              <a:rPr lang="en-GB" sz="2000" dirty="0" smtClean="0">
                <a:latin typeface="Work Sans" pitchFamily="2" charset="0"/>
              </a:rPr>
              <a:t>represent airspace with increasing risk of collision between UAS and manned aircraft</a:t>
            </a:r>
            <a:endParaRPr lang="en-GB" sz="2000" dirty="0">
              <a:latin typeface="Work Sans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66" y="4222488"/>
            <a:ext cx="2003186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974" y="1391748"/>
            <a:ext cx="6145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Work Sans" pitchFamily="2" charset="0"/>
              </a:rPr>
              <a:t>The SAIL value is overall result of the  ground and air risk analyses.  It represents the required level of confidence that the operation will remain under </a:t>
            </a:r>
          </a:p>
          <a:p>
            <a:pPr algn="just"/>
            <a:r>
              <a:rPr lang="en-GB" dirty="0" smtClean="0">
                <a:latin typeface="Work Sans" pitchFamily="2" charset="0"/>
              </a:rPr>
              <a:t>control (safe).  The SAIL score determines the OSOs to met and the level of confidence required of their robustness.</a:t>
            </a:r>
          </a:p>
          <a:p>
            <a:pPr algn="just"/>
            <a:endParaRPr lang="en-GB" dirty="0">
              <a:latin typeface="Work Sans" pitchFamily="2" charset="0"/>
            </a:endParaRPr>
          </a:p>
          <a:p>
            <a:pPr algn="just"/>
            <a:endParaRPr lang="en-GB" dirty="0">
              <a:latin typeface="Work San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740" y="3561177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Work Sans" pitchFamily="2" charset="0"/>
              </a:rPr>
              <a:t>Roman numerals indicate the </a:t>
            </a:r>
            <a:r>
              <a:rPr lang="en-GB" sz="2400" b="1" dirty="0">
                <a:solidFill>
                  <a:srgbClr val="002060"/>
                </a:solidFill>
                <a:latin typeface="Work Sans" pitchFamily="2" charset="0"/>
              </a:rPr>
              <a:t>SAIL</a:t>
            </a:r>
            <a:r>
              <a:rPr lang="en-GB" sz="2400" dirty="0">
                <a:solidFill>
                  <a:srgbClr val="002060"/>
                </a:solidFill>
                <a:latin typeface="Work Sans" pitchFamily="2" charset="0"/>
              </a:rPr>
              <a:t> </a:t>
            </a:r>
            <a:r>
              <a:rPr lang="en-GB" dirty="0" smtClean="0">
                <a:latin typeface="Work Sans" pitchFamily="2" charset="0"/>
              </a:rPr>
              <a:t>determination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106" y="4880464"/>
            <a:ext cx="242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Work Sans" pitchFamily="2" charset="0"/>
              </a:rPr>
              <a:t>5</a:t>
            </a:r>
            <a:r>
              <a:rPr lang="en-GB" sz="4400" b="1" dirty="0" smtClean="0">
                <a:solidFill>
                  <a:schemeClr val="accent3">
                    <a:lumMod val="75000"/>
                  </a:schemeClr>
                </a:solidFill>
                <a:latin typeface="Work Sans" pitchFamily="2" charset="0"/>
              </a:rPr>
              <a:t>a</a:t>
            </a:r>
            <a:r>
              <a:rPr lang="en-GB" sz="2400" dirty="0" smtClean="0">
                <a:latin typeface="Work Sans" pitchFamily="2" charset="0"/>
              </a:rPr>
              <a:t> = SAIL IV</a:t>
            </a:r>
            <a:endParaRPr lang="en-GB" sz="2400" dirty="0">
              <a:latin typeface="Work Sans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2642731" cy="35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974" y="862518"/>
            <a:ext cx="8579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Work Sans" pitchFamily="2" charset="0"/>
              </a:rPr>
              <a:t>Specific </a:t>
            </a:r>
            <a:r>
              <a:rPr lang="en-GB" sz="2000" b="1" dirty="0">
                <a:latin typeface="Work Sans" pitchFamily="2" charset="0"/>
              </a:rPr>
              <a:t>Assurance &amp; Integrity Levels (SAIL)</a:t>
            </a:r>
          </a:p>
        </p:txBody>
      </p:sp>
      <p:sp>
        <p:nvSpPr>
          <p:cNvPr id="6" name="Freeform 5"/>
          <p:cNvSpPr/>
          <p:nvPr/>
        </p:nvSpPr>
        <p:spPr>
          <a:xfrm>
            <a:off x="4636546" y="4216999"/>
            <a:ext cx="1303606" cy="1272900"/>
          </a:xfrm>
          <a:custGeom>
            <a:avLst/>
            <a:gdLst>
              <a:gd name="connsiteX0" fmla="*/ 860612 w 1753496"/>
              <a:gd name="connsiteY0" fmla="*/ 0 h 1968649"/>
              <a:gd name="connsiteX1" fmla="*/ 1742739 w 1753496"/>
              <a:gd name="connsiteY1" fmla="*/ 10757 h 1968649"/>
              <a:gd name="connsiteX2" fmla="*/ 1753496 w 1753496"/>
              <a:gd name="connsiteY2" fmla="*/ 1936376 h 1968649"/>
              <a:gd name="connsiteX3" fmla="*/ 0 w 1753496"/>
              <a:gd name="connsiteY3" fmla="*/ 1968649 h 1968649"/>
              <a:gd name="connsiteX4" fmla="*/ 10758 w 1753496"/>
              <a:gd name="connsiteY4" fmla="*/ 968188 h 1968649"/>
              <a:gd name="connsiteX5" fmla="*/ 871369 w 1753496"/>
              <a:gd name="connsiteY5" fmla="*/ 957430 h 1968649"/>
              <a:gd name="connsiteX6" fmla="*/ 860612 w 1753496"/>
              <a:gd name="connsiteY6" fmla="*/ 0 h 1968649"/>
              <a:gd name="connsiteX0" fmla="*/ 860612 w 1753496"/>
              <a:gd name="connsiteY0" fmla="*/ 0 h 1968649"/>
              <a:gd name="connsiteX1" fmla="*/ 1742739 w 1753496"/>
              <a:gd name="connsiteY1" fmla="*/ 10757 h 1968649"/>
              <a:gd name="connsiteX2" fmla="*/ 1753496 w 1753496"/>
              <a:gd name="connsiteY2" fmla="*/ 1936376 h 1968649"/>
              <a:gd name="connsiteX3" fmla="*/ 0 w 1753496"/>
              <a:gd name="connsiteY3" fmla="*/ 1968649 h 1968649"/>
              <a:gd name="connsiteX4" fmla="*/ 10758 w 1753496"/>
              <a:gd name="connsiteY4" fmla="*/ 968188 h 1968649"/>
              <a:gd name="connsiteX5" fmla="*/ 1146303 w 1753496"/>
              <a:gd name="connsiteY5" fmla="*/ 1023979 h 1968649"/>
              <a:gd name="connsiteX6" fmla="*/ 860612 w 1753496"/>
              <a:gd name="connsiteY6" fmla="*/ 0 h 1968649"/>
              <a:gd name="connsiteX0" fmla="*/ 1164488 w 1753496"/>
              <a:gd name="connsiteY0" fmla="*/ 0 h 1968649"/>
              <a:gd name="connsiteX1" fmla="*/ 1742739 w 1753496"/>
              <a:gd name="connsiteY1" fmla="*/ 10757 h 1968649"/>
              <a:gd name="connsiteX2" fmla="*/ 1753496 w 1753496"/>
              <a:gd name="connsiteY2" fmla="*/ 1936376 h 1968649"/>
              <a:gd name="connsiteX3" fmla="*/ 0 w 1753496"/>
              <a:gd name="connsiteY3" fmla="*/ 1968649 h 1968649"/>
              <a:gd name="connsiteX4" fmla="*/ 10758 w 1753496"/>
              <a:gd name="connsiteY4" fmla="*/ 968188 h 1968649"/>
              <a:gd name="connsiteX5" fmla="*/ 1146303 w 1753496"/>
              <a:gd name="connsiteY5" fmla="*/ 1023979 h 1968649"/>
              <a:gd name="connsiteX6" fmla="*/ 1164488 w 1753496"/>
              <a:gd name="connsiteY6" fmla="*/ 0 h 196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496" h="1968649">
                <a:moveTo>
                  <a:pt x="1164488" y="0"/>
                </a:moveTo>
                <a:lnTo>
                  <a:pt x="1742739" y="10757"/>
                </a:lnTo>
                <a:cubicBezTo>
                  <a:pt x="1746325" y="652630"/>
                  <a:pt x="1749910" y="1294503"/>
                  <a:pt x="1753496" y="1936376"/>
                </a:cubicBezTo>
                <a:lnTo>
                  <a:pt x="0" y="1968649"/>
                </a:lnTo>
                <a:lnTo>
                  <a:pt x="10758" y="968188"/>
                </a:lnTo>
                <a:lnTo>
                  <a:pt x="1146303" y="1023979"/>
                </a:lnTo>
                <a:lnTo>
                  <a:pt x="1164488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79190" y="1991912"/>
            <a:ext cx="2222695" cy="2308324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ork Sans" pitchFamily="2" charset="0"/>
              </a:rPr>
              <a:t>SAIL III and IV</a:t>
            </a:r>
          </a:p>
          <a:p>
            <a:r>
              <a:rPr lang="en-GB" dirty="0" smtClean="0">
                <a:latin typeface="Work Sans" pitchFamily="2" charset="0"/>
              </a:rPr>
              <a:t>Medium Risk</a:t>
            </a:r>
          </a:p>
          <a:p>
            <a:r>
              <a:rPr lang="en-GB" dirty="0" smtClean="0">
                <a:latin typeface="Work Sans" pitchFamily="2" charset="0"/>
              </a:rPr>
              <a:t>DVR required</a:t>
            </a:r>
          </a:p>
          <a:p>
            <a:r>
              <a:rPr lang="en-GB" dirty="0" smtClean="0">
                <a:latin typeface="Work Sans" pitchFamily="2" charset="0"/>
              </a:rPr>
              <a:t>Design</a:t>
            </a:r>
          </a:p>
          <a:p>
            <a:r>
              <a:rPr lang="en-GB" dirty="0" smtClean="0">
                <a:latin typeface="Work Sans" pitchFamily="2" charset="0"/>
              </a:rPr>
              <a:t>Verification </a:t>
            </a:r>
          </a:p>
          <a:p>
            <a:r>
              <a:rPr lang="en-GB" dirty="0" smtClean="0">
                <a:latin typeface="Work Sans" pitchFamily="2" charset="0"/>
              </a:rPr>
              <a:t>Report</a:t>
            </a:r>
          </a:p>
          <a:p>
            <a:r>
              <a:rPr lang="en-GB" dirty="0" smtClean="0">
                <a:latin typeface="Work Sans" pitchFamily="2" charset="0"/>
              </a:rPr>
              <a:t>(a type certificate in all but name)</a:t>
            </a:r>
            <a:endParaRPr lang="en-GB" dirty="0">
              <a:latin typeface="Work Sans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25788" y="4206240"/>
            <a:ext cx="1764254" cy="1925619"/>
          </a:xfrm>
          <a:custGeom>
            <a:avLst/>
            <a:gdLst>
              <a:gd name="connsiteX0" fmla="*/ 1355464 w 1764254"/>
              <a:gd name="connsiteY0" fmla="*/ 0 h 1925619"/>
              <a:gd name="connsiteX1" fmla="*/ 1742739 w 1764254"/>
              <a:gd name="connsiteY1" fmla="*/ 10758 h 1925619"/>
              <a:gd name="connsiteX2" fmla="*/ 1764254 w 1764254"/>
              <a:gd name="connsiteY2" fmla="*/ 1914861 h 1925619"/>
              <a:gd name="connsiteX3" fmla="*/ 10758 w 1764254"/>
              <a:gd name="connsiteY3" fmla="*/ 1925619 h 1925619"/>
              <a:gd name="connsiteX4" fmla="*/ 0 w 1764254"/>
              <a:gd name="connsiteY4" fmla="*/ 1333948 h 1925619"/>
              <a:gd name="connsiteX5" fmla="*/ 1398494 w 1764254"/>
              <a:gd name="connsiteY5" fmla="*/ 1323191 h 1925619"/>
              <a:gd name="connsiteX6" fmla="*/ 1355464 w 1764254"/>
              <a:gd name="connsiteY6" fmla="*/ 0 h 1925619"/>
              <a:gd name="connsiteX0" fmla="*/ 1355464 w 1764254"/>
              <a:gd name="connsiteY0" fmla="*/ 0 h 1925619"/>
              <a:gd name="connsiteX1" fmla="*/ 1742739 w 1764254"/>
              <a:gd name="connsiteY1" fmla="*/ 10758 h 1925619"/>
              <a:gd name="connsiteX2" fmla="*/ 1764254 w 1764254"/>
              <a:gd name="connsiteY2" fmla="*/ 1914861 h 1925619"/>
              <a:gd name="connsiteX3" fmla="*/ 10758 w 1764254"/>
              <a:gd name="connsiteY3" fmla="*/ 1925619 h 1925619"/>
              <a:gd name="connsiteX4" fmla="*/ 0 w 1764254"/>
              <a:gd name="connsiteY4" fmla="*/ 1333948 h 1925619"/>
              <a:gd name="connsiteX5" fmla="*/ 1355463 w 1764254"/>
              <a:gd name="connsiteY5" fmla="*/ 1323191 h 1925619"/>
              <a:gd name="connsiteX6" fmla="*/ 1355464 w 1764254"/>
              <a:gd name="connsiteY6" fmla="*/ 0 h 19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254" h="1925619">
                <a:moveTo>
                  <a:pt x="1355464" y="0"/>
                </a:moveTo>
                <a:lnTo>
                  <a:pt x="1742739" y="10758"/>
                </a:lnTo>
                <a:lnTo>
                  <a:pt x="1764254" y="1914861"/>
                </a:lnTo>
                <a:lnTo>
                  <a:pt x="10758" y="1925619"/>
                </a:lnTo>
                <a:lnTo>
                  <a:pt x="0" y="1333948"/>
                </a:lnTo>
                <a:lnTo>
                  <a:pt x="1355463" y="1323191"/>
                </a:lnTo>
                <a:cubicBezTo>
                  <a:pt x="1355463" y="882127"/>
                  <a:pt x="1355464" y="441064"/>
                  <a:pt x="1355464" y="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79189" y="4418799"/>
            <a:ext cx="222269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ork Sans" pitchFamily="2" charset="0"/>
              </a:rPr>
              <a:t>SAIL V and VI need a</a:t>
            </a:r>
          </a:p>
          <a:p>
            <a:r>
              <a:rPr lang="en-GB" dirty="0" smtClean="0">
                <a:latin typeface="Work Sans" pitchFamily="2" charset="0"/>
              </a:rPr>
              <a:t>Type Certificate</a:t>
            </a:r>
            <a:endParaRPr lang="en-GB" dirty="0">
              <a:latin typeface="Work Sans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E9449-0677-960C-E11E-1ED5A6C3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374"/>
            <a:ext cx="9144000" cy="1325563"/>
          </a:xfrm>
        </p:spPr>
        <p:txBody>
          <a:bodyPr/>
          <a:lstStyle/>
          <a:p>
            <a:r>
              <a:rPr lang="en-US" sz="6000" b="1" dirty="0" smtClean="0">
                <a:latin typeface="Work Sans" panose="020B0604020202020204" charset="0"/>
              </a:rPr>
              <a:t>QUESTIONS</a:t>
            </a:r>
            <a:endParaRPr lang="en-US" sz="6000" b="1" dirty="0">
              <a:latin typeface="Work Sans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621" y="5699201"/>
            <a:ext cx="312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Work Sans" panose="020B0604020202020204" charset="0"/>
              </a:rPr>
              <a:t>nbreyley@cyclopsair.com</a:t>
            </a:r>
            <a:endParaRPr lang="en-GB" b="1" dirty="0">
              <a:solidFill>
                <a:schemeClr val="bg1"/>
              </a:solidFill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23" y="751742"/>
            <a:ext cx="87884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Work Sans" panose="020B0604020202020204" charset="0"/>
              </a:rPr>
              <a:t>Some scene setting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 smtClean="0">
                <a:latin typeface="Work Sans" panose="020B0604020202020204" charset="0"/>
              </a:rPr>
              <a:t>Who is liable?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>
                <a:latin typeface="Work Sans" panose="020B0604020202020204" charset="0"/>
              </a:rPr>
              <a:t>If the aircraft is autonomous, who is legally responsible/accountable/liable - Pilot in command? The software writer or Accountable Manager? 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 smtClean="0">
                <a:latin typeface="Work Sans" panose="020B0604020202020204" charset="0"/>
              </a:rPr>
              <a:t>Freedoms - Rights between countries and where the company is registered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 smtClean="0">
                <a:latin typeface="Work Sans" panose="020B0604020202020204" charset="0"/>
              </a:rPr>
              <a:t>No greater threat than manned aviation (who to?) - Acceptable level of safety – Target Levels of Safety 1 x 10 minus something? 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 smtClean="0">
                <a:latin typeface="Work Sans" panose="020B0604020202020204" charset="0"/>
              </a:rPr>
              <a:t>FAA Part </a:t>
            </a:r>
            <a:r>
              <a:rPr lang="en-GB" dirty="0">
                <a:latin typeface="Work Sans" panose="020B0604020202020204" charset="0"/>
              </a:rPr>
              <a:t>108 </a:t>
            </a:r>
            <a:r>
              <a:rPr lang="en-GB" dirty="0" smtClean="0">
                <a:latin typeface="Work Sans" panose="020B0604020202020204" charset="0"/>
              </a:rPr>
              <a:t>The pilot </a:t>
            </a:r>
            <a:r>
              <a:rPr lang="en-GB" dirty="0">
                <a:latin typeface="Work Sans" panose="020B0604020202020204" charset="0"/>
              </a:rPr>
              <a:t>acting as a “Network Manager” responsible for monitoring multiple aircraft flying </a:t>
            </a:r>
            <a:r>
              <a:rPr lang="en-GB" dirty="0" smtClean="0">
                <a:latin typeface="Work Sans" panose="020B0604020202020204" charset="0"/>
              </a:rPr>
              <a:t>simultaneously. The Operator is responsible/accountable</a:t>
            </a:r>
            <a:endParaRPr lang="en-GB" dirty="0">
              <a:latin typeface="Work Sans" panose="020B0604020202020204" charset="0"/>
            </a:endParaRP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>
                <a:latin typeface="Work Sans" panose="020B0604020202020204" charset="0"/>
              </a:rPr>
              <a:t>Pilot in a different country</a:t>
            </a:r>
            <a:r>
              <a:rPr lang="en-GB" dirty="0" smtClean="0">
                <a:latin typeface="Work Sans" panose="020B0604020202020204" charset="0"/>
              </a:rPr>
              <a:t>.  In </a:t>
            </a:r>
            <a:r>
              <a:rPr lang="en-GB" dirty="0">
                <a:latin typeface="Work Sans" panose="020B0604020202020204" charset="0"/>
              </a:rPr>
              <a:t>the loop. On the loop and  Autonomy &amp; </a:t>
            </a:r>
            <a:r>
              <a:rPr lang="en-GB" dirty="0" smtClean="0">
                <a:latin typeface="Work Sans" panose="020B0604020202020204" charset="0"/>
              </a:rPr>
              <a:t>AI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 smtClean="0">
                <a:latin typeface="Work Sans" panose="020B0604020202020204" charset="0"/>
              </a:rPr>
              <a:t>Manufacturers role in accident investigations.</a:t>
            </a:r>
          </a:p>
          <a:p>
            <a:endParaRPr lang="en-GB" dirty="0">
              <a:latin typeface="Work Sans" panose="020B0604020202020204" charset="0"/>
            </a:endParaRPr>
          </a:p>
          <a:p>
            <a:r>
              <a:rPr lang="en-GB" dirty="0">
                <a:latin typeface="Work Sans" panose="020B0604020202020204" charset="0"/>
              </a:rPr>
              <a:t>Trespass and Privacy </a:t>
            </a:r>
          </a:p>
          <a:p>
            <a:endParaRPr lang="en-GB" dirty="0">
              <a:latin typeface="Work Sans" panose="020B0604020202020204" charset="0"/>
            </a:endParaRPr>
          </a:p>
          <a:p>
            <a:endParaRPr lang="en-GB" dirty="0">
              <a:latin typeface="Work Sans" panose="020B060402020202020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E9449-0677-960C-E11E-1ED5A6C3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374"/>
            <a:ext cx="9144000" cy="1325563"/>
          </a:xfrm>
        </p:spPr>
        <p:txBody>
          <a:bodyPr/>
          <a:lstStyle/>
          <a:p>
            <a:r>
              <a:rPr lang="en-US" sz="6600" b="1" dirty="0" smtClean="0">
                <a:latin typeface="Work Sans" panose="020B0604020202020204" charset="0"/>
              </a:rPr>
              <a:t>WHAT IS A 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UAS?</a:t>
            </a:r>
            <a:endParaRPr lang="en-US" sz="6600" b="1" dirty="0">
              <a:latin typeface="Work Sans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834" y="984069"/>
            <a:ext cx="180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Work Sans" pitchFamily="2" charset="0"/>
              </a:rPr>
              <a:t>01</a:t>
            </a:r>
            <a:endParaRPr lang="en-GB" sz="6000" b="1" dirty="0">
              <a:solidFill>
                <a:schemeClr val="bg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UNMANNED AIRCRAFT SYSTEMS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4040" y="1118683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Work Sans" pitchFamily="2" charset="0"/>
              </a:rPr>
              <a:t>What is a UAS?</a:t>
            </a:r>
            <a:endParaRPr lang="en-US" sz="2000" b="1" dirty="0">
              <a:latin typeface="Work Sans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4679" y="1940853"/>
            <a:ext cx="7565460" cy="3335608"/>
            <a:chOff x="344040" y="1691471"/>
            <a:chExt cx="7565460" cy="33356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40" y="1691471"/>
              <a:ext cx="2880532" cy="16188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148" y="1691471"/>
              <a:ext cx="2266352" cy="1618823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40" y="3427555"/>
              <a:ext cx="2159477" cy="156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Free Drone Flying Drone photo and pictu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871" y="3427555"/>
              <a:ext cx="2952000" cy="15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2"/>
            <a:stretch/>
          </p:blipFill>
          <p:spPr>
            <a:xfrm>
              <a:off x="5700690" y="3427555"/>
              <a:ext cx="2208810" cy="1599524"/>
            </a:xfrm>
            <a:prstGeom prst="rect">
              <a:avLst/>
            </a:prstGeom>
          </p:spPr>
        </p:pic>
        <p:pic>
          <p:nvPicPr>
            <p:cNvPr id="2054" name="Picture 6" descr="C:\Users\nbrey\Pictures\My phots\Penguin for SCSI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198" y="1691471"/>
              <a:ext cx="2157080" cy="161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UNMANNED AIRCRAFT SYSTEMS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4040" y="1118683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Work Sans" pitchFamily="2" charset="0"/>
              </a:rPr>
              <a:t>What is a UAS?</a:t>
            </a:r>
            <a:endParaRPr lang="en-US" sz="2000" b="1" dirty="0">
              <a:latin typeface="Work San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827" y="1871175"/>
            <a:ext cx="8012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Aircraft. </a:t>
            </a:r>
            <a:r>
              <a:rPr lang="en-GB" dirty="0"/>
              <a:t>Any machine that can derive support in the atmosphere from the reactions of the air other than the reactions of the </a:t>
            </a:r>
            <a:r>
              <a:rPr lang="en-GB" dirty="0" smtClean="0"/>
              <a:t>air against </a:t>
            </a:r>
            <a:r>
              <a:rPr lang="en-GB" dirty="0"/>
              <a:t>the earth’s surface.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5" y="1054928"/>
            <a:ext cx="1853232" cy="8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827" y="4349286"/>
            <a:ext cx="830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Remotely piloted aircraft. </a:t>
            </a:r>
            <a:r>
              <a:rPr lang="en-GB" dirty="0" smtClean="0"/>
              <a:t>An unmanned aircraft which is piloted from a remote pilot station.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5827" y="3603892"/>
            <a:ext cx="848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Autonomous aircraft. </a:t>
            </a:r>
            <a:r>
              <a:rPr lang="en-GB" dirty="0" smtClean="0"/>
              <a:t>An unmanned aircraft that does not allow pilot intervention in the management of the flight.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5827" y="5051889"/>
            <a:ext cx="830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Remotely-piloted aircraft. </a:t>
            </a:r>
            <a:r>
              <a:rPr lang="en-GB" dirty="0"/>
              <a:t>An aircraft where the flying pilot is not on board the aircraft</a:t>
            </a:r>
            <a:r>
              <a:rPr lang="en-GB" dirty="0" smtClean="0"/>
              <a:t>.  </a:t>
            </a:r>
            <a:r>
              <a:rPr lang="en-GB" i="1" dirty="0" smtClean="0"/>
              <a:t>Note</a:t>
            </a:r>
            <a:r>
              <a:rPr lang="en-GB" i="1" dirty="0"/>
              <a:t>.— </a:t>
            </a:r>
            <a:r>
              <a:rPr lang="en-GB" dirty="0"/>
              <a:t>This is a subcategory of unmanned aircraft.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826" y="2901024"/>
            <a:ext cx="830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Unmanned aircraft. </a:t>
            </a:r>
            <a:r>
              <a:rPr lang="en-GB" dirty="0"/>
              <a:t>An aircraft which is intended to operate with no pilot on board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4040" y="4487594"/>
            <a:ext cx="0" cy="8874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E509A-28D2-8B0A-8C5F-5BE0A5C3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4" y="1716296"/>
            <a:ext cx="8336445" cy="231899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unmanned aircraft system is an unmanned aircraft and the equipment necessary for the safe and efficient operation of that aircraft. An unmanned aircraft is a component of a UAS. It is defined by statute as an aircraft that is operated without the possibility of direct human intervention from within or on the aircraft </a:t>
            </a:r>
            <a:r>
              <a:rPr lang="en-GB" sz="1100" dirty="0"/>
              <a:t>(Public Law 112-95, Section 331(8)).</a:t>
            </a:r>
          </a:p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4B9F20-F6C2-47EA-2BE4-1A827D81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UNMANNED AIRCRAFT SYSTEMS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040" y="1118683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Work Sans" pitchFamily="2" charset="0"/>
              </a:rPr>
              <a:t>What is a UAS?</a:t>
            </a:r>
            <a:endParaRPr lang="en-US" sz="2000" b="1" dirty="0">
              <a:latin typeface="Work Sans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16" y="1439487"/>
            <a:ext cx="2285873" cy="7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259" y="4746698"/>
            <a:ext cx="8313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Work Sans" pitchFamily="2" charset="77"/>
                <a:ea typeface="Roboto" panose="02000000000000000000" pitchFamily="2" charset="0"/>
                <a:cs typeface="Poppins" pitchFamily="2" charset="77"/>
              </a:rPr>
              <a:t>For the purposes of this Regulation, the following definitions apply: </a:t>
            </a:r>
            <a:endParaRPr lang="en-GB" dirty="0" smtClean="0">
              <a:latin typeface="Work Sans" pitchFamily="2" charset="77"/>
              <a:ea typeface="Roboto" panose="02000000000000000000" pitchFamily="2" charset="0"/>
              <a:cs typeface="Poppins" pitchFamily="2" charset="77"/>
            </a:endParaRPr>
          </a:p>
          <a:p>
            <a:r>
              <a:rPr lang="en-GB" dirty="0" smtClean="0">
                <a:latin typeface="Work Sans" pitchFamily="2" charset="77"/>
                <a:ea typeface="Roboto" panose="02000000000000000000" pitchFamily="2" charset="0"/>
                <a:cs typeface="Poppins" pitchFamily="2" charset="77"/>
              </a:rPr>
              <a:t>(</a:t>
            </a:r>
            <a:r>
              <a:rPr lang="en-GB" dirty="0">
                <a:latin typeface="Work Sans" pitchFamily="2" charset="77"/>
                <a:ea typeface="Roboto" panose="02000000000000000000" pitchFamily="2" charset="0"/>
                <a:cs typeface="Poppins" pitchFamily="2" charset="77"/>
              </a:rPr>
              <a:t>1) ‘unmanned aircraft’ (‘UA’) means any aircraft operating or designed to operate autonomously or to be piloted remotely without a pilot on board;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91" y="4165462"/>
            <a:ext cx="1295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3" y="159030"/>
            <a:ext cx="1824572" cy="11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E509A-28D2-8B0A-8C5F-5BE0A5C3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89" y="1814115"/>
            <a:ext cx="7886700" cy="2054495"/>
          </a:xfrm>
        </p:spPr>
        <p:txBody>
          <a:bodyPr/>
          <a:lstStyle/>
          <a:p>
            <a:r>
              <a:rPr lang="en-GB" dirty="0" smtClean="0"/>
              <a:t>(</a:t>
            </a:r>
            <a:r>
              <a:rPr lang="en-GB" dirty="0"/>
              <a:t>641) “Unit load device” means any type of aircraft container, aircraft pallet with a net, or aircraft pallet with a net over an igloo; </a:t>
            </a:r>
            <a:endParaRPr lang="en-GB" dirty="0" smtClean="0"/>
          </a:p>
          <a:p>
            <a:r>
              <a:rPr lang="en-GB" b="1" dirty="0" smtClean="0"/>
              <a:t>?????????????????????</a:t>
            </a:r>
            <a:endParaRPr lang="en-GB" b="1" dirty="0"/>
          </a:p>
          <a:p>
            <a:r>
              <a:rPr lang="en-GB" dirty="0" smtClean="0"/>
              <a:t>(</a:t>
            </a:r>
            <a:r>
              <a:rPr lang="en-GB" dirty="0"/>
              <a:t>642) “Unmanned free balloon” means a non-power-driven, unmanned, lighter-than-air aircraft in free flight; 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14B9F20-F6C2-47EA-2BE4-1A827D81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UNMANNED AIRCRAFT SYSTEMS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198" y="1371923"/>
            <a:ext cx="813780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en-GB" i="1" dirty="0">
                <a:solidFill>
                  <a:srgbClr val="000000"/>
                </a:solidFill>
                <a:latin typeface="Work Sans" pitchFamily="2" charset="77"/>
                <a:ea typeface="Roboto" panose="02000000000000000000" pitchFamily="2" charset="0"/>
              </a:rPr>
              <a:t>No. 9 of 2024 134 The Civil Aviation (Flight Safety) Regulations, 2024 </a:t>
            </a:r>
            <a:endParaRPr lang="en-GB" dirty="0">
              <a:solidFill>
                <a:srgbClr val="000000"/>
              </a:solidFill>
              <a:latin typeface="Work Sans" pitchFamily="2" charset="77"/>
              <a:ea typeface="Roboto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2357" y="4067967"/>
            <a:ext cx="6203851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Work Sans" pitchFamily="2" charset="0"/>
              </a:rPr>
              <a:t>(505) “Remotely piloted aircraft (RPA) ” means an unmanned aircraft that is piloted from an RPS; </a:t>
            </a:r>
          </a:p>
          <a:p>
            <a:endParaRPr lang="en-GB" sz="1400" dirty="0">
              <a:latin typeface="Work Sans" pitchFamily="2" charset="0"/>
            </a:endParaRPr>
          </a:p>
          <a:p>
            <a:r>
              <a:rPr lang="en-GB" sz="1400" dirty="0">
                <a:latin typeface="Work Sans" pitchFamily="2" charset="0"/>
              </a:rPr>
              <a:t>(506) “Remotely piloted aircraft system (RPAS) ” means an RPA, its associated RPSs, the required C2 links, and any other components as specified in the type design; </a:t>
            </a:r>
          </a:p>
          <a:p>
            <a:endParaRPr lang="en-GB" sz="1400" dirty="0">
              <a:latin typeface="Work Sans" pitchFamily="2" charset="0"/>
            </a:endParaRPr>
          </a:p>
          <a:p>
            <a:r>
              <a:rPr lang="en-GB" sz="1400" dirty="0">
                <a:latin typeface="Work Sans" pitchFamily="2" charset="0"/>
              </a:rPr>
              <a:t>(507) “Remote pilot” means a person</a:t>
            </a:r>
            <a:endParaRPr lang="en-GB" sz="14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861102" y="126243"/>
            <a:ext cx="7886700" cy="8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Work Sans" panose="020B0604020202020204" charset="0"/>
              </a:rPr>
              <a:t>DRONES – THE </a:t>
            </a:r>
            <a:r>
              <a:rPr lang="en-GB" sz="3200" b="1" dirty="0" smtClean="0">
                <a:latin typeface="Work Sans" panose="020B0604020202020204" charset="0"/>
              </a:rPr>
              <a:t>CHALLENGES</a:t>
            </a:r>
            <a:endParaRPr lang="en-GB" sz="3200" b="1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D8F6A-C661-1420-EE67-A810D30F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05331"/>
            <a:ext cx="7886700" cy="12358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b="1" dirty="0" smtClean="0">
                <a:latin typeface="Work Sans" panose="020B0604020202020204" charset="0"/>
              </a:rPr>
              <a:t>RESPONSIBLE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ACCOUNTABLE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LIABLE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OR </a:t>
            </a:r>
            <a:br>
              <a:rPr lang="en-US" sz="6600" b="1" dirty="0" smtClean="0">
                <a:latin typeface="Work Sans" panose="020B0604020202020204" charset="0"/>
              </a:rPr>
            </a:br>
            <a:r>
              <a:rPr lang="en-US" sz="6600" b="1" dirty="0" smtClean="0">
                <a:latin typeface="Work Sans" panose="020B0604020202020204" charset="0"/>
              </a:rPr>
              <a:t>UNAWARE</a:t>
            </a:r>
            <a:endParaRPr lang="en-US" sz="6600" b="1" dirty="0">
              <a:latin typeface="Work Sans" panose="020B060402020202020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4B92CBA5-F354-660B-E3AF-470E294D8F4C}"/>
              </a:ext>
            </a:extLst>
          </p:cNvPr>
          <p:cNvSpPr txBox="1">
            <a:spLocks/>
          </p:cNvSpPr>
          <p:nvPr/>
        </p:nvSpPr>
        <p:spPr>
          <a:xfrm>
            <a:off x="623888" y="631963"/>
            <a:ext cx="7886700" cy="635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Super Rich Expanded Personal Us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Work Sans" pitchFamily="2" charset="77"/>
                <a:cs typeface="Aharoni" panose="02010803020104030203" pitchFamily="2" charset="-79"/>
              </a:rPr>
              <a:t>02</a:t>
            </a:r>
            <a:endParaRPr lang="en-US" b="1" dirty="0">
              <a:latin typeface="Work Sans" pitchFamily="2" charset="7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21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manned Aircraft System Sample PPT">
  <a:themeElements>
    <a:clrScheme name="ISURPA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F497D"/>
      </a:accent1>
      <a:accent2>
        <a:srgbClr val="A30000"/>
      </a:accent2>
      <a:accent3>
        <a:srgbClr val="FF0000"/>
      </a:accent3>
      <a:accent4>
        <a:srgbClr val="F2F2F2"/>
      </a:accent4>
      <a:accent5>
        <a:srgbClr val="1E1E1E"/>
      </a:accent5>
      <a:accent6>
        <a:srgbClr val="1F497D"/>
      </a:accent6>
      <a:hlink>
        <a:srgbClr val="009BFF"/>
      </a:hlink>
      <a:folHlink>
        <a:srgbClr val="198AFE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Unmanned Aircraft System Sample PPT" id="{EA3795DD-0F03-034B-9F49-3C7C21E9ED06}" vid="{5AA8C2D8-F279-2F46-9C24-3B96159E86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Unmanned Aircraft System Sample PPT</Template>
  <TotalTime>0</TotalTime>
  <Words>1567</Words>
  <Application>Microsoft Office PowerPoint</Application>
  <PresentationFormat>On-screen Show (4:3)</PresentationFormat>
  <Paragraphs>254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Poppins</vt:lpstr>
      <vt:lpstr>Aharoni</vt:lpstr>
      <vt:lpstr>Super Rich Expanded Personal Us</vt:lpstr>
      <vt:lpstr>Calibri</vt:lpstr>
      <vt:lpstr>Aptos</vt:lpstr>
      <vt:lpstr>Work Sans</vt:lpstr>
      <vt:lpstr>Roboto</vt:lpstr>
      <vt:lpstr>Stencil</vt:lpstr>
      <vt:lpstr>Unmanned Aircraft System Sample PPT</vt:lpstr>
      <vt:lpstr>PowerPoint Presentation</vt:lpstr>
      <vt:lpstr>PowerPoint Presentation</vt:lpstr>
      <vt:lpstr>PowerPoint Presentation</vt:lpstr>
      <vt:lpstr>WHAT IS A  UAS?</vt:lpstr>
      <vt:lpstr>PowerPoint Presentation</vt:lpstr>
      <vt:lpstr>PowerPoint Presentation</vt:lpstr>
      <vt:lpstr>PowerPoint Presentation</vt:lpstr>
      <vt:lpstr>PowerPoint Presentation</vt:lpstr>
      <vt:lpstr>RESPONSIBLE ACCOUNTABLE LIABLE OR  UNAWARE</vt:lpstr>
      <vt:lpstr>PowerPoint Presentation</vt:lpstr>
      <vt:lpstr>PowerPoint Presentation</vt:lpstr>
      <vt:lpstr>DRONES – THE challenges</vt:lpstr>
      <vt:lpstr>WHY ARE THEY SUCH A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DRONES – THE challenges</vt:lpstr>
      <vt:lpstr>PowerPoint Presentation</vt:lpstr>
      <vt:lpstr>  SORA  SPECIFIC OPERATIONS RISK ASSESSMENT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2025-10-27T10:37:41Z</dcterms:created>
  <dcterms:modified xsi:type="dcterms:W3CDTF">2025-11-13T23:30:03Z</dcterms:modified>
</cp:coreProperties>
</file>