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2"/>
  </p:notesMasterIdLst>
  <p:sldIdLst>
    <p:sldId id="267" r:id="rId2"/>
    <p:sldId id="399" r:id="rId3"/>
    <p:sldId id="386" r:id="rId4"/>
    <p:sldId id="262" r:id="rId5"/>
    <p:sldId id="408" r:id="rId6"/>
    <p:sldId id="418" r:id="rId7"/>
    <p:sldId id="421" r:id="rId8"/>
    <p:sldId id="409" r:id="rId9"/>
    <p:sldId id="446" r:id="rId10"/>
    <p:sldId id="447" r:id="rId11"/>
    <p:sldId id="448" r:id="rId12"/>
    <p:sldId id="410" r:id="rId13"/>
    <p:sldId id="449" r:id="rId14"/>
    <p:sldId id="450" r:id="rId15"/>
    <p:sldId id="451" r:id="rId16"/>
    <p:sldId id="411" r:id="rId17"/>
    <p:sldId id="467" r:id="rId18"/>
    <p:sldId id="468" r:id="rId19"/>
    <p:sldId id="469" r:id="rId20"/>
    <p:sldId id="412" r:id="rId21"/>
    <p:sldId id="464" r:id="rId22"/>
    <p:sldId id="465" r:id="rId23"/>
    <p:sldId id="466" r:id="rId24"/>
    <p:sldId id="413" r:id="rId25"/>
    <p:sldId id="461" r:id="rId26"/>
    <p:sldId id="462" r:id="rId27"/>
    <p:sldId id="463" r:id="rId28"/>
    <p:sldId id="470" r:id="rId29"/>
    <p:sldId id="415" r:id="rId30"/>
    <p:sldId id="455" r:id="rId31"/>
    <p:sldId id="471" r:id="rId32"/>
    <p:sldId id="456" r:id="rId33"/>
    <p:sldId id="457" r:id="rId34"/>
    <p:sldId id="416" r:id="rId35"/>
    <p:sldId id="452" r:id="rId36"/>
    <p:sldId id="453" r:id="rId37"/>
    <p:sldId id="454" r:id="rId38"/>
    <p:sldId id="417" r:id="rId39"/>
    <p:sldId id="281" r:id="rId40"/>
    <p:sldId id="26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77603" autoAdjust="0"/>
  </p:normalViewPr>
  <p:slideViewPr>
    <p:cSldViewPr snapToGrid="0">
      <p:cViewPr varScale="1">
        <p:scale>
          <a:sx n="82" d="100"/>
          <a:sy n="82" d="100"/>
        </p:scale>
        <p:origin x="15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argo, Fernando" userId="78c5803b-b77b-4642-96bc-123e53f81747" providerId="ADAL" clId="{A901F9A0-7DB6-4A65-9FC6-E68B42E76489}"/>
    <pc:docChg chg="undo custSel addSld delSld modSld modMainMaster">
      <pc:chgData name="Camargo, Fernando" userId="78c5803b-b77b-4642-96bc-123e53f81747" providerId="ADAL" clId="{A901F9A0-7DB6-4A65-9FC6-E68B42E76489}" dt="2025-11-10T22:18:44.164" v="115" actId="20577"/>
      <pc:docMkLst>
        <pc:docMk/>
      </pc:docMkLst>
      <pc:sldChg chg="modSp mod modNotesTx">
        <pc:chgData name="Camargo, Fernando" userId="78c5803b-b77b-4642-96bc-123e53f81747" providerId="ADAL" clId="{A901F9A0-7DB6-4A65-9FC6-E68B42E76489}" dt="2025-11-10T18:00:41.126" v="83" actId="20577"/>
        <pc:sldMkLst>
          <pc:docMk/>
          <pc:sldMk cId="1569738813" sldId="399"/>
        </pc:sldMkLst>
      </pc:sldChg>
      <pc:sldChg chg="modNotesTx">
        <pc:chgData name="Camargo, Fernando" userId="78c5803b-b77b-4642-96bc-123e53f81747" providerId="ADAL" clId="{A901F9A0-7DB6-4A65-9FC6-E68B42E76489}" dt="2025-11-10T18:45:29.972" v="84" actId="790"/>
        <pc:sldMkLst>
          <pc:docMk/>
          <pc:sldMk cId="2856134478" sldId="449"/>
        </pc:sldMkLst>
      </pc:sldChg>
      <pc:sldChg chg="modNotesTx">
        <pc:chgData name="Camargo, Fernando" userId="78c5803b-b77b-4642-96bc-123e53f81747" providerId="ADAL" clId="{A901F9A0-7DB6-4A65-9FC6-E68B42E76489}" dt="2025-11-10T22:18:44.164" v="115" actId="20577"/>
        <pc:sldMkLst>
          <pc:docMk/>
          <pc:sldMk cId="4249716618" sldId="4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6A1CB-08CC-4C6E-A43A-546C67FF6572}" type="datetimeFigureOut">
              <a:rPr lang="en-GB" smtClean="0"/>
              <a:t>10/11/2025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E2DEFF-DAF2-44C3-825F-91C5EAFBF523}" type="slidenum">
              <a:rPr lang="en-GB" smtClean="0"/>
              <a:t>‹#›</a:t>
            </a:fld>
            <a:endParaRPr lang="en-GB"/>
          </a:p>
        </p:txBody>
      </p:sp>
    </p:spTree>
    <p:extLst>
      <p:ext uri="{BB962C8B-B14F-4D97-AF65-F5344CB8AC3E}">
        <p14:creationId xmlns:p14="http://schemas.microsoft.com/office/powerpoint/2010/main" val="362671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Good morning, everyone.</a:t>
            </a:r>
            <a:br>
              <a:rPr lang="en-US" dirty="0"/>
            </a:br>
            <a:r>
              <a:rPr lang="en-US" dirty="0"/>
              <a:t>It’s a pleasure to join you at the First ECCAA Legal Seminar.</a:t>
            </a:r>
          </a:p>
          <a:p>
            <a:r>
              <a:rPr lang="en-US" dirty="0"/>
              <a:t>The presentation you’re about to see looks at a challenge that remains open for all of us in the OECS: how to meet our international obligations on aircraft accident investigation.</a:t>
            </a:r>
          </a:p>
          <a:p>
            <a:r>
              <a:rPr lang="en-US" dirty="0"/>
              <a:t>Despite the progress made in other areas of civil aviation, the capacity to conduct independent, effective and compliant investigations is still limited in our States — and this affects our compliance with ICAO requirements.</a:t>
            </a:r>
          </a:p>
          <a:p>
            <a:r>
              <a:rPr lang="en-US" dirty="0"/>
              <a:t>Our aim today is to explore how a regional, legally sound solution can bridge that gap — transforming obligations into action, and action into real safety improvements.</a:t>
            </a:r>
          </a:p>
          <a:p>
            <a:r>
              <a:rPr lang="en-US" i="1" dirty="0"/>
              <a:t>This is the journey from international obligations to regional solutions.</a:t>
            </a:r>
            <a:endParaRPr lang="en-US" dirty="0"/>
          </a:p>
          <a:p>
            <a:endParaRPr lang="en-GB" dirty="0"/>
          </a:p>
        </p:txBody>
      </p:sp>
      <p:sp>
        <p:nvSpPr>
          <p:cNvPr id="4" name="Slide Number Placeholder 3"/>
          <p:cNvSpPr>
            <a:spLocks noGrp="1"/>
          </p:cNvSpPr>
          <p:nvPr>
            <p:ph type="sldNum" sz="quarter" idx="5"/>
          </p:nvPr>
        </p:nvSpPr>
        <p:spPr/>
        <p:txBody>
          <a:bodyPr/>
          <a:lstStyle/>
          <a:p>
            <a:fld id="{DEE2DEFF-DAF2-44C3-825F-91C5EAFBF523}" type="slidenum">
              <a:rPr lang="en-GB" smtClean="0"/>
              <a:t>2</a:t>
            </a:fld>
            <a:endParaRPr lang="en-GB"/>
          </a:p>
        </p:txBody>
      </p:sp>
    </p:spTree>
    <p:extLst>
      <p:ext uri="{BB962C8B-B14F-4D97-AF65-F5344CB8AC3E}">
        <p14:creationId xmlns:p14="http://schemas.microsoft.com/office/powerpoint/2010/main" val="3315385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Independence is not just a formal requirement — it’s what makes an investigation effective.</a:t>
            </a:r>
          </a:p>
          <a:p>
            <a:r>
              <a:rPr lang="en-US" dirty="0"/>
              <a:t>When investigators can work freely, without interference, their findings are based solely on evidence, not on external interests or institutional pressures.</a:t>
            </a:r>
          </a:p>
          <a:p>
            <a:r>
              <a:rPr lang="en-US" dirty="0"/>
              <a:t>This leads to </a:t>
            </a:r>
            <a:r>
              <a:rPr lang="en-US" b="1" dirty="0"/>
              <a:t>credible, impartial, and technically sound conclusions</a:t>
            </a:r>
            <a:r>
              <a:rPr lang="en-US" dirty="0"/>
              <a:t> that can truly improve safety.</a:t>
            </a:r>
          </a:p>
          <a:p>
            <a:r>
              <a:rPr lang="en-US" dirty="0"/>
              <a:t>Independence also builds </a:t>
            </a:r>
            <a:r>
              <a:rPr lang="en-US" b="1" dirty="0"/>
              <a:t>public trust</a:t>
            </a:r>
            <a:r>
              <a:rPr lang="en-US" dirty="0"/>
              <a:t>. Families, operators, and the public at large must believe that the investigation seeks only one goal — to prevent future accidents.</a:t>
            </a:r>
          </a:p>
          <a:p>
            <a:r>
              <a:rPr lang="en-US" dirty="0"/>
              <a:t>In contrast, when investigations are controlled or influenced by regulators, operators, or political bodies, their credibility is lost — and so is the opportunity to learn from the accident.</a:t>
            </a:r>
          </a:p>
          <a:p>
            <a:r>
              <a:rPr lang="en-US" dirty="0"/>
              <a:t>Finally, independence is not just a best practice; it is a condition for compliance with ICAO Standards and a foundation for stronger safety outcomes.</a:t>
            </a:r>
          </a:p>
          <a:p>
            <a:r>
              <a:rPr lang="en-US" i="1" dirty="0"/>
              <a:t>In short, without independence there can be no confidence, and without confidence, no safety.</a:t>
            </a:r>
            <a:endParaRPr lang="en-US" dirty="0"/>
          </a:p>
          <a:p>
            <a:endParaRPr lang="en-GB" dirty="0"/>
          </a:p>
        </p:txBody>
      </p:sp>
      <p:sp>
        <p:nvSpPr>
          <p:cNvPr id="4" name="Slide Number Placeholder 3"/>
          <p:cNvSpPr>
            <a:spLocks noGrp="1"/>
          </p:cNvSpPr>
          <p:nvPr>
            <p:ph type="sldNum" sz="quarter" idx="5"/>
          </p:nvPr>
        </p:nvSpPr>
        <p:spPr/>
        <p:txBody>
          <a:bodyPr/>
          <a:lstStyle/>
          <a:p>
            <a:fld id="{DEE2DEFF-DAF2-44C3-825F-91C5EAFBF523}" type="slidenum">
              <a:rPr lang="en-GB" smtClean="0"/>
              <a:t>11</a:t>
            </a:fld>
            <a:endParaRPr lang="en-GB"/>
          </a:p>
        </p:txBody>
      </p:sp>
    </p:spTree>
    <p:extLst>
      <p:ext uri="{BB962C8B-B14F-4D97-AF65-F5344CB8AC3E}">
        <p14:creationId xmlns:p14="http://schemas.microsoft.com/office/powerpoint/2010/main" val="3771531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68B24-E49D-C8F3-6442-D1AFEF84E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677900-15DA-1245-AEA5-9A44E85F02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E83EF-C9D5-7849-0454-D8DE34E5307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C69F2-CBCC-AC6A-A54D-3D78BDF5E67E}"/>
              </a:ext>
            </a:extLst>
          </p:cNvPr>
          <p:cNvSpPr>
            <a:spLocks noGrp="1"/>
          </p:cNvSpPr>
          <p:nvPr>
            <p:ph type="sldNum" sz="quarter" idx="10"/>
          </p:nvPr>
        </p:nvSpPr>
        <p:spPr/>
        <p:txBody>
          <a:bodyPr/>
          <a:lstStyle/>
          <a:p>
            <a:fld id="{76825EA4-5108-4797-B65B-5F8B9448201E}" type="slidenum">
              <a:rPr lang="en-GB" smtClean="0"/>
              <a:t>12</a:t>
            </a:fld>
            <a:endParaRPr lang="en-GB"/>
          </a:p>
        </p:txBody>
      </p:sp>
    </p:spTree>
    <p:extLst>
      <p:ext uri="{BB962C8B-B14F-4D97-AF65-F5344CB8AC3E}">
        <p14:creationId xmlns:p14="http://schemas.microsoft.com/office/powerpoint/2010/main" val="1031983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Independence alone is not enough — investigators must also have the </a:t>
            </a:r>
            <a:r>
              <a:rPr lang="en-GB" b="1" noProof="0" dirty="0"/>
              <a:t>legal authority</a:t>
            </a:r>
            <a:r>
              <a:rPr lang="en-GB" noProof="0" dirty="0"/>
              <a:t> to do their work effectively.</a:t>
            </a:r>
          </a:p>
          <a:p>
            <a:r>
              <a:rPr lang="en-GB" noProof="0" dirty="0"/>
              <a:t>Under Annex 13, States must grant investigators unrestricted access to all relevant evidence: the accident site, the wreckage, flight data, maintenance records, and any other information that may help determine what happened.</a:t>
            </a:r>
          </a:p>
          <a:p>
            <a:r>
              <a:rPr lang="en-GB" noProof="0" dirty="0"/>
              <a:t>They must also be empowered to secure evidence, interview witnesses, request documents, and obtain assistance from other authorities or organisations when necessary.</a:t>
            </a:r>
          </a:p>
          <a:p>
            <a:r>
              <a:rPr lang="en-GB" noProof="0" dirty="0"/>
              <a:t>These powers must be defined clearly in national law or regulations to avoid disputes about jurisdiction or access.</a:t>
            </a:r>
          </a:p>
          <a:p>
            <a:r>
              <a:rPr lang="en-GB" noProof="0" dirty="0"/>
              <a:t>In practice, this means investigators must be able to reach the site immediately, to gather data before it is lost or altered, and to preserve all materials for analysis.</a:t>
            </a:r>
          </a:p>
          <a:p>
            <a:r>
              <a:rPr lang="en-GB" noProof="0" dirty="0"/>
              <a:t>Without these legal prerogatives, even the most capable investigators cannot fulfil their mandate.</a:t>
            </a:r>
          </a:p>
          <a:p>
            <a:r>
              <a:rPr lang="en-GB" i="1" noProof="0" dirty="0"/>
              <a:t>Authority, access, and clarity in law are essential to an effective investigation.</a:t>
            </a:r>
            <a:endParaRPr lang="en-GB" noProof="0" dirty="0"/>
          </a:p>
          <a:p>
            <a:endParaRPr lang="en-GB" dirty="0"/>
          </a:p>
        </p:txBody>
      </p:sp>
      <p:sp>
        <p:nvSpPr>
          <p:cNvPr id="4" name="Slide Number Placeholder 3"/>
          <p:cNvSpPr>
            <a:spLocks noGrp="1"/>
          </p:cNvSpPr>
          <p:nvPr>
            <p:ph type="sldNum" sz="quarter" idx="5"/>
          </p:nvPr>
        </p:nvSpPr>
        <p:spPr/>
        <p:txBody>
          <a:bodyPr/>
          <a:lstStyle/>
          <a:p>
            <a:fld id="{DEE2DEFF-DAF2-44C3-825F-91C5EAFBF523}" type="slidenum">
              <a:rPr lang="en-GB" smtClean="0"/>
              <a:t>13</a:t>
            </a:fld>
            <a:endParaRPr lang="en-GB"/>
          </a:p>
        </p:txBody>
      </p:sp>
    </p:spTree>
    <p:extLst>
      <p:ext uri="{BB962C8B-B14F-4D97-AF65-F5344CB8AC3E}">
        <p14:creationId xmlns:p14="http://schemas.microsoft.com/office/powerpoint/2010/main" val="1651957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access to information comes the responsibility to protect it.</a:t>
            </a:r>
          </a:p>
          <a:p>
            <a:r>
              <a:rPr lang="en-US" dirty="0"/>
              <a:t>Annex 13 requires that certain sensitive materials be kept strictly confidential — for example, cockpit voice recordings, air traffic control recordings, and witness statements.</a:t>
            </a:r>
          </a:p>
          <a:p>
            <a:r>
              <a:rPr lang="en-US" dirty="0"/>
              <a:t>These records must never be used to assign blame or liability. They exist to support the safety investigation only.</a:t>
            </a:r>
          </a:p>
          <a:p>
            <a:r>
              <a:rPr lang="en-US" dirty="0"/>
              <a:t>If this protection is not guaranteed, people may be reluctant to cooperate. Pilots, controllers, engineers, and witnesses might hold back crucial information if they fear that what they say could later be used against them in court or in disciplinary action.</a:t>
            </a:r>
          </a:p>
          <a:p>
            <a:r>
              <a:rPr lang="en-US" dirty="0"/>
              <a:t>Protecting safety information is, therefore, not about secrecy — it’s about encouraging openness.</a:t>
            </a:r>
          </a:p>
          <a:p>
            <a:r>
              <a:rPr lang="en-US" dirty="0"/>
              <a:t>When investigators can assure that sensitive data will be used only for safety purposes, the entire process becomes more transparent, more honest, and ultimately more effective.</a:t>
            </a:r>
          </a:p>
          <a:p>
            <a:r>
              <a:rPr lang="en-US" i="1" dirty="0"/>
              <a:t>Protection enables candid reporting — and candid reporting saves lives.</a:t>
            </a:r>
            <a:endParaRPr lang="en-US" dirty="0"/>
          </a:p>
          <a:p>
            <a:endParaRPr lang="en-GB" dirty="0"/>
          </a:p>
        </p:txBody>
      </p:sp>
      <p:sp>
        <p:nvSpPr>
          <p:cNvPr id="4" name="Slide Number Placeholder 3"/>
          <p:cNvSpPr>
            <a:spLocks noGrp="1"/>
          </p:cNvSpPr>
          <p:nvPr>
            <p:ph type="sldNum" sz="quarter" idx="5"/>
          </p:nvPr>
        </p:nvSpPr>
        <p:spPr/>
        <p:txBody>
          <a:bodyPr/>
          <a:lstStyle/>
          <a:p>
            <a:fld id="{DEE2DEFF-DAF2-44C3-825F-91C5EAFBF523}" type="slidenum">
              <a:rPr lang="en-GB" smtClean="0"/>
              <a:t>14</a:t>
            </a:fld>
            <a:endParaRPr lang="en-GB"/>
          </a:p>
        </p:txBody>
      </p:sp>
    </p:spTree>
    <p:extLst>
      <p:ext uri="{BB962C8B-B14F-4D97-AF65-F5344CB8AC3E}">
        <p14:creationId xmlns:p14="http://schemas.microsoft.com/office/powerpoint/2010/main" val="165123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some information must be protected, transparency remains an essential part of every investigation.</a:t>
            </a:r>
          </a:p>
          <a:p>
            <a:r>
              <a:rPr lang="en-US" dirty="0"/>
              <a:t>Annex 13 establishes the principle of public accountability — that the results of an investigation must be shared openly once the process is complete.</a:t>
            </a:r>
          </a:p>
          <a:p>
            <a:r>
              <a:rPr lang="en-US" dirty="0"/>
              <a:t>This means issuing factual information as soon as it becomes available, providing interim statements when investigations take longer, and ultimately publishing a final report that is accessible to everyone.</a:t>
            </a:r>
          </a:p>
          <a:p>
            <a:r>
              <a:rPr lang="en-US" dirty="0"/>
              <a:t>Transparency builds public confidence and reassures families and the aviation community that the investigation is thorough, impartial, and focused on safety.</a:t>
            </a:r>
          </a:p>
          <a:p>
            <a:r>
              <a:rPr lang="en-US" dirty="0"/>
              <a:t>At the same time, it ensures that the lessons learned are shared — so that other authorities and operators can act to prevent similar accidents.</a:t>
            </a:r>
          </a:p>
          <a:p>
            <a:r>
              <a:rPr lang="en-US" i="1" dirty="0"/>
              <a:t>In short, confidentiality protects the process, but transparency strengthens its purpose — accountability to the public and to safety.</a:t>
            </a:r>
            <a:endParaRPr lang="en-US" dirty="0"/>
          </a:p>
          <a:p>
            <a:endParaRPr lang="en-GB" dirty="0"/>
          </a:p>
        </p:txBody>
      </p:sp>
      <p:sp>
        <p:nvSpPr>
          <p:cNvPr id="4" name="Slide Number Placeholder 3"/>
          <p:cNvSpPr>
            <a:spLocks noGrp="1"/>
          </p:cNvSpPr>
          <p:nvPr>
            <p:ph type="sldNum" sz="quarter" idx="5"/>
          </p:nvPr>
        </p:nvSpPr>
        <p:spPr/>
        <p:txBody>
          <a:bodyPr/>
          <a:lstStyle/>
          <a:p>
            <a:fld id="{DEE2DEFF-DAF2-44C3-825F-91C5EAFBF523}" type="slidenum">
              <a:rPr lang="en-GB" smtClean="0"/>
              <a:t>15</a:t>
            </a:fld>
            <a:endParaRPr lang="en-GB"/>
          </a:p>
        </p:txBody>
      </p:sp>
    </p:spTree>
    <p:extLst>
      <p:ext uri="{BB962C8B-B14F-4D97-AF65-F5344CB8AC3E}">
        <p14:creationId xmlns:p14="http://schemas.microsoft.com/office/powerpoint/2010/main" val="968985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B0EBE-FD6F-B20A-4EC5-17474248E7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440CEA-E8B6-297F-48D8-E6AB5E7F8D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BC7871-8611-0880-2B74-7EA8A0405B8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42A8BB6-A016-B35A-472C-8F63887DE26D}"/>
              </a:ext>
            </a:extLst>
          </p:cNvPr>
          <p:cNvSpPr>
            <a:spLocks noGrp="1"/>
          </p:cNvSpPr>
          <p:nvPr>
            <p:ph type="sldNum" sz="quarter" idx="10"/>
          </p:nvPr>
        </p:nvSpPr>
        <p:spPr/>
        <p:txBody>
          <a:bodyPr/>
          <a:lstStyle/>
          <a:p>
            <a:fld id="{76825EA4-5108-4797-B65B-5F8B9448201E}" type="slidenum">
              <a:rPr lang="en-GB" smtClean="0"/>
              <a:t>16</a:t>
            </a:fld>
            <a:endParaRPr lang="en-GB"/>
          </a:p>
        </p:txBody>
      </p:sp>
    </p:spTree>
    <p:extLst>
      <p:ext uri="{BB962C8B-B14F-4D97-AF65-F5344CB8AC3E}">
        <p14:creationId xmlns:p14="http://schemas.microsoft.com/office/powerpoint/2010/main" val="948960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small States like those in the OECS, meeting the international requirements for accident investigation is particularly difficult.</a:t>
            </a:r>
          </a:p>
          <a:p>
            <a:r>
              <a:rPr lang="en-US" dirty="0"/>
              <a:t>The first challenge is </a:t>
            </a:r>
            <a:r>
              <a:rPr lang="en-US" b="1" dirty="0"/>
              <a:t>limited technical expertise</a:t>
            </a:r>
            <a:r>
              <a:rPr lang="en-US" dirty="0"/>
              <a:t>. Investigating an aircraft accident requires specialists in multiple areas — operations, engineering, human factors, flight recorders, and more — but small States often have only a handful of qualified personnel, sometimes none.</a:t>
            </a:r>
          </a:p>
          <a:p>
            <a:r>
              <a:rPr lang="en-US" dirty="0"/>
              <a:t>The second challenge is </a:t>
            </a:r>
            <a:r>
              <a:rPr lang="en-US" b="1" dirty="0"/>
              <a:t>resources</a:t>
            </a:r>
            <a:r>
              <a:rPr lang="en-US" dirty="0"/>
              <a:t>. Conducting an investigation can be extremely expensive. Travel, laboratory analyses, wreckage recovery, and specialist services all demand significant funding that small States rarely have available.</a:t>
            </a:r>
          </a:p>
          <a:p>
            <a:r>
              <a:rPr lang="en-US" dirty="0"/>
              <a:t>There is also </a:t>
            </a:r>
            <a:r>
              <a:rPr lang="en-US" b="1" dirty="0"/>
              <a:t>limited access to equipment and facilities</a:t>
            </a:r>
            <a:r>
              <a:rPr lang="en-US" dirty="0"/>
              <a:t> — such as recorders read-out labs, flight simulators, and data analysis tools — which are critical for effective investigations.</a:t>
            </a:r>
          </a:p>
          <a:p>
            <a:r>
              <a:rPr lang="en-US" dirty="0"/>
              <a:t>And finally, there is the challenge of </a:t>
            </a:r>
            <a:r>
              <a:rPr lang="en-US" b="1" dirty="0"/>
              <a:t>sustainability</a:t>
            </a:r>
            <a:r>
              <a:rPr lang="en-US" dirty="0"/>
              <a:t>. Even when trained investigators are available, they may be reassigned or lost to turnover, and maintaining readiness between rare accidents is difficult.</a:t>
            </a:r>
          </a:p>
          <a:p>
            <a:r>
              <a:rPr lang="en-US" i="1" dirty="0"/>
              <a:t>These realities explain why regional cooperation is not only desirable, but essential for the OECS.</a:t>
            </a:r>
            <a:endParaRPr lang="en-US" dirty="0"/>
          </a:p>
          <a:p>
            <a:endParaRPr lang="en-GB" dirty="0"/>
          </a:p>
        </p:txBody>
      </p:sp>
      <p:sp>
        <p:nvSpPr>
          <p:cNvPr id="4" name="Slide Number Placeholder 3"/>
          <p:cNvSpPr>
            <a:spLocks noGrp="1"/>
          </p:cNvSpPr>
          <p:nvPr>
            <p:ph type="sldNum" sz="quarter" idx="5"/>
          </p:nvPr>
        </p:nvSpPr>
        <p:spPr/>
        <p:txBody>
          <a:bodyPr/>
          <a:lstStyle/>
          <a:p>
            <a:fld id="{DEE2DEFF-DAF2-44C3-825F-91C5EAFBF523}" type="slidenum">
              <a:rPr lang="en-GB" smtClean="0"/>
              <a:t>17</a:t>
            </a:fld>
            <a:endParaRPr lang="en-GB"/>
          </a:p>
        </p:txBody>
      </p:sp>
    </p:spTree>
    <p:extLst>
      <p:ext uri="{BB962C8B-B14F-4D97-AF65-F5344CB8AC3E}">
        <p14:creationId xmlns:p14="http://schemas.microsoft.com/office/powerpoint/2010/main" val="1014154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ICAO’s Universal Safety Oversight Audit </a:t>
            </a:r>
            <a:r>
              <a:rPr lang="en-US" dirty="0" err="1"/>
              <a:t>Programme</a:t>
            </a:r>
            <a:r>
              <a:rPr lang="en-US" dirty="0"/>
              <a:t> — the USOAP — provides a clear and objective picture of each State’s level of implementation in key safety areas.</a:t>
            </a:r>
          </a:p>
          <a:p>
            <a:r>
              <a:rPr lang="en-US" dirty="0"/>
              <a:t>In 2019, the audit results for the OECS States showed </a:t>
            </a:r>
            <a:r>
              <a:rPr lang="en-US" b="1" dirty="0"/>
              <a:t>very low levels of effective implementation in Accident and Incident Investigation, or AIG</a:t>
            </a:r>
            <a:r>
              <a:rPr lang="en-US" dirty="0"/>
              <a:t>.</a:t>
            </a:r>
          </a:p>
          <a:p>
            <a:r>
              <a:rPr lang="en-US" dirty="0"/>
              <a:t>This means that, despite the existence of </a:t>
            </a:r>
            <a:r>
              <a:rPr lang="en-US" dirty="0" err="1"/>
              <a:t>harmonised</a:t>
            </a:r>
            <a:r>
              <a:rPr lang="en-US" dirty="0"/>
              <a:t> civil aviation legislation and a regional oversight system through ECCAA, the capacity to conduct investigations still falls well below ICAO requirements.</a:t>
            </a:r>
          </a:p>
          <a:p>
            <a:r>
              <a:rPr lang="en-US" dirty="0"/>
              <a:t>The audits pointed to three main weaknesses: insufficient qualified personnel, lack of an independent investigative structure, and inadequate supporting resources and procedures.</a:t>
            </a:r>
          </a:p>
          <a:p>
            <a:r>
              <a:rPr lang="en-US" dirty="0"/>
              <a:t>These findings confirm that the OECS currently does not have the structure, independence, or capability required under Annex 13.</a:t>
            </a:r>
          </a:p>
          <a:p>
            <a:r>
              <a:rPr lang="en-US" i="1" dirty="0"/>
              <a:t>In other words, the gap is real — and it must be addressed if the OECS is to meet its international obligations and strengthen aviation safety.</a:t>
            </a:r>
            <a:endParaRPr lang="en-US" dirty="0"/>
          </a:p>
          <a:p>
            <a:endParaRPr lang="en-GB" dirty="0"/>
          </a:p>
        </p:txBody>
      </p:sp>
      <p:sp>
        <p:nvSpPr>
          <p:cNvPr id="4" name="Slide Number Placeholder 3"/>
          <p:cNvSpPr>
            <a:spLocks noGrp="1"/>
          </p:cNvSpPr>
          <p:nvPr>
            <p:ph type="sldNum" sz="quarter" idx="5"/>
          </p:nvPr>
        </p:nvSpPr>
        <p:spPr/>
        <p:txBody>
          <a:bodyPr/>
          <a:lstStyle/>
          <a:p>
            <a:fld id="{DEE2DEFF-DAF2-44C3-825F-91C5EAFBF523}" type="slidenum">
              <a:rPr lang="en-GB" smtClean="0"/>
              <a:t>18</a:t>
            </a:fld>
            <a:endParaRPr lang="en-GB"/>
          </a:p>
        </p:txBody>
      </p:sp>
    </p:spTree>
    <p:extLst>
      <p:ext uri="{BB962C8B-B14F-4D97-AF65-F5344CB8AC3E}">
        <p14:creationId xmlns:p14="http://schemas.microsoft.com/office/powerpoint/2010/main" val="3274612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consequences of this gap are far-reaching.</a:t>
            </a:r>
          </a:p>
          <a:p>
            <a:r>
              <a:rPr lang="en-US" dirty="0"/>
              <a:t>Without a properly structured and well-funded investigation system, many accidents or serious incidents cannot be fully </a:t>
            </a:r>
            <a:r>
              <a:rPr lang="en-US" dirty="0" err="1"/>
              <a:t>analysed</a:t>
            </a:r>
            <a:r>
              <a:rPr lang="en-US" dirty="0"/>
              <a:t>.</a:t>
            </a:r>
          </a:p>
          <a:p>
            <a:r>
              <a:rPr lang="en-US" dirty="0"/>
              <a:t>When investigations are incomplete or delayed, the </a:t>
            </a:r>
            <a:r>
              <a:rPr lang="en-US" b="1" dirty="0"/>
              <a:t>real causes and contributing factors remain undiscovered</a:t>
            </a:r>
            <a:r>
              <a:rPr lang="en-US" dirty="0"/>
              <a:t>. That means unsafe conditions — design flaws, maintenance errors, operational weaknesses, or </a:t>
            </a:r>
            <a:r>
              <a:rPr lang="en-US" dirty="0" err="1"/>
              <a:t>organisational</a:t>
            </a:r>
            <a:r>
              <a:rPr lang="en-US" dirty="0"/>
              <a:t> issues — can remain hidden within the system.</a:t>
            </a:r>
          </a:p>
          <a:p>
            <a:r>
              <a:rPr lang="en-US" dirty="0"/>
              <a:t>These </a:t>
            </a:r>
            <a:r>
              <a:rPr lang="en-US" b="1" dirty="0"/>
              <a:t>latent conditions</a:t>
            </a:r>
            <a:r>
              <a:rPr lang="en-US" dirty="0"/>
              <a:t> may then contribute to future accidents, affecting not only our region but also international aviation safety.</a:t>
            </a:r>
          </a:p>
          <a:p>
            <a:r>
              <a:rPr lang="en-US" dirty="0"/>
              <a:t>The lack of structure and investment in accident investigation, therefore, represents not only a compliance issue but a </a:t>
            </a:r>
            <a:r>
              <a:rPr lang="en-US" b="1" dirty="0"/>
              <a:t>direct safety risk</a:t>
            </a:r>
            <a:r>
              <a:rPr lang="en-US" dirty="0"/>
              <a:t>.</a:t>
            </a:r>
          </a:p>
          <a:p>
            <a:r>
              <a:rPr lang="en-US" dirty="0"/>
              <a:t>If we cannot identify the underlying problems, we cannot prevent recurrence.</a:t>
            </a:r>
          </a:p>
          <a:p>
            <a:r>
              <a:rPr lang="en-US" i="1" dirty="0"/>
              <a:t>This is why building an effective regional investigation mechanism is not just a legal necessity — it is a safety imperative.</a:t>
            </a:r>
            <a:endParaRPr lang="en-US" dirty="0"/>
          </a:p>
          <a:p>
            <a:endParaRPr lang="en-GB" dirty="0"/>
          </a:p>
        </p:txBody>
      </p:sp>
      <p:sp>
        <p:nvSpPr>
          <p:cNvPr id="4" name="Slide Number Placeholder 3"/>
          <p:cNvSpPr>
            <a:spLocks noGrp="1"/>
          </p:cNvSpPr>
          <p:nvPr>
            <p:ph type="sldNum" sz="quarter" idx="5"/>
          </p:nvPr>
        </p:nvSpPr>
        <p:spPr/>
        <p:txBody>
          <a:bodyPr/>
          <a:lstStyle/>
          <a:p>
            <a:fld id="{DEE2DEFF-DAF2-44C3-825F-91C5EAFBF523}" type="slidenum">
              <a:rPr lang="en-GB" smtClean="0"/>
              <a:t>19</a:t>
            </a:fld>
            <a:endParaRPr lang="en-GB"/>
          </a:p>
        </p:txBody>
      </p:sp>
    </p:spTree>
    <p:extLst>
      <p:ext uri="{BB962C8B-B14F-4D97-AF65-F5344CB8AC3E}">
        <p14:creationId xmlns:p14="http://schemas.microsoft.com/office/powerpoint/2010/main" val="2740083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9F3F1-FF70-2576-8784-549E243CE3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1784B-4161-07C3-6F25-F9E651D5FE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300D70-F250-F144-68DD-1E3777F7DCB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98C1468-B460-3CC7-760F-595E08A5811C}"/>
              </a:ext>
            </a:extLst>
          </p:cNvPr>
          <p:cNvSpPr>
            <a:spLocks noGrp="1"/>
          </p:cNvSpPr>
          <p:nvPr>
            <p:ph type="sldNum" sz="quarter" idx="10"/>
          </p:nvPr>
        </p:nvSpPr>
        <p:spPr/>
        <p:txBody>
          <a:bodyPr/>
          <a:lstStyle/>
          <a:p>
            <a:fld id="{76825EA4-5108-4797-B65B-5F8B9448201E}" type="slidenum">
              <a:rPr lang="en-GB" smtClean="0"/>
              <a:t>20</a:t>
            </a:fld>
            <a:endParaRPr lang="en-GB"/>
          </a:p>
        </p:txBody>
      </p:sp>
    </p:spTree>
    <p:extLst>
      <p:ext uri="{BB962C8B-B14F-4D97-AF65-F5344CB8AC3E}">
        <p14:creationId xmlns:p14="http://schemas.microsoft.com/office/powerpoint/2010/main" val="3328216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 of this presentation is simple but fundamental.</a:t>
            </a:r>
          </a:p>
          <a:p>
            <a:r>
              <a:rPr lang="en-US" dirty="0"/>
              <a:t>It is to understand how the OECS States can move from individual limitations to a collective, regional solution that ensures compliance with ICAO requirements for aircraft accident investigation.</a:t>
            </a:r>
          </a:p>
          <a:p>
            <a:r>
              <a:rPr lang="en-US" dirty="0"/>
              <a:t>By the end of this session, we should have a clear view of the legal pathways available to establish an independent and sustainable investigation mechanism — one that meets international standards and strengthens aviation safety in our region.</a:t>
            </a:r>
          </a:p>
          <a:p>
            <a:r>
              <a:rPr lang="en-US" i="1" dirty="0"/>
              <a:t>In short, the goal is not just to know what the obligations are, but to identify how the OECS can actually fulfil them, together.</a:t>
            </a:r>
            <a:endParaRPr lang="en-US" dirty="0"/>
          </a:p>
          <a:p>
            <a:endParaRPr lang="en-GB" dirty="0"/>
          </a:p>
        </p:txBody>
      </p:sp>
      <p:sp>
        <p:nvSpPr>
          <p:cNvPr id="4" name="Slide Number Placeholder 3"/>
          <p:cNvSpPr>
            <a:spLocks noGrp="1"/>
          </p:cNvSpPr>
          <p:nvPr>
            <p:ph type="sldNum" sz="quarter" idx="5"/>
          </p:nvPr>
        </p:nvSpPr>
        <p:spPr/>
        <p:txBody>
          <a:bodyPr/>
          <a:lstStyle/>
          <a:p>
            <a:fld id="{DEE2DEFF-DAF2-44C3-825F-91C5EAFBF523}" type="slidenum">
              <a:rPr lang="en-GB" smtClean="0"/>
              <a:t>3</a:t>
            </a:fld>
            <a:endParaRPr lang="en-GB"/>
          </a:p>
        </p:txBody>
      </p:sp>
    </p:spTree>
    <p:extLst>
      <p:ext uri="{BB962C8B-B14F-4D97-AF65-F5344CB8AC3E}">
        <p14:creationId xmlns:p14="http://schemas.microsoft.com/office/powerpoint/2010/main" val="37039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ICAO </a:t>
            </a:r>
            <a:r>
              <a:rPr lang="en-US" dirty="0" err="1"/>
              <a:t>recognises</a:t>
            </a:r>
            <a:r>
              <a:rPr lang="en-US" dirty="0"/>
              <a:t> that some States, especially small ones, may not have the resources to maintain a full investigation structure on their own.</a:t>
            </a:r>
          </a:p>
          <a:p>
            <a:r>
              <a:rPr lang="en-US" dirty="0"/>
              <a:t>To address this, Annex 13 introduced the concept of </a:t>
            </a:r>
            <a:r>
              <a:rPr lang="en-US" b="1" dirty="0"/>
              <a:t>Regional Accident and Incident Investigation </a:t>
            </a:r>
            <a:r>
              <a:rPr lang="en-US" b="1" dirty="0" err="1"/>
              <a:t>Organisations</a:t>
            </a:r>
            <a:r>
              <a:rPr lang="en-US" dirty="0"/>
              <a:t>, or </a:t>
            </a:r>
            <a:r>
              <a:rPr lang="en-US" b="1" dirty="0"/>
              <a:t>RAIOs</a:t>
            </a:r>
            <a:r>
              <a:rPr lang="en-US" dirty="0"/>
              <a:t>.</a:t>
            </a:r>
          </a:p>
          <a:p>
            <a:r>
              <a:rPr lang="en-US" dirty="0"/>
              <a:t>A RAIO is a cooperative mechanism in which several States share a single, independent investigation body.</a:t>
            </a:r>
          </a:p>
          <a:p>
            <a:r>
              <a:rPr lang="en-US" dirty="0"/>
              <a:t>The purpose is simple: to give each member State access to qualified investigators, </a:t>
            </a:r>
            <a:r>
              <a:rPr lang="en-US" dirty="0" err="1"/>
              <a:t>specialised</a:t>
            </a:r>
            <a:r>
              <a:rPr lang="en-US" dirty="0"/>
              <a:t> equipment, and expertise whenever needed — while maintaining independence from regulators, operators, and political influence.</a:t>
            </a:r>
          </a:p>
          <a:p>
            <a:r>
              <a:rPr lang="en-US" dirty="0"/>
              <a:t>In this way, a RAIO helps States meet their obligations under the Convention without each one having to build and sustain a complete national system.</a:t>
            </a:r>
          </a:p>
          <a:p>
            <a:r>
              <a:rPr lang="en-US" i="1" dirty="0"/>
              <a:t>For the OECS, this model offers a realistic and efficient path to compliance and safety improvement.</a:t>
            </a:r>
            <a:endParaRPr lang="en-US" dirty="0"/>
          </a:p>
          <a:p>
            <a:endParaRPr lang="en-GB" dirty="0"/>
          </a:p>
        </p:txBody>
      </p:sp>
      <p:sp>
        <p:nvSpPr>
          <p:cNvPr id="4" name="Slide Number Placeholder 3"/>
          <p:cNvSpPr>
            <a:spLocks noGrp="1"/>
          </p:cNvSpPr>
          <p:nvPr>
            <p:ph type="sldNum" sz="quarter" idx="5"/>
          </p:nvPr>
        </p:nvSpPr>
        <p:spPr/>
        <p:txBody>
          <a:bodyPr/>
          <a:lstStyle/>
          <a:p>
            <a:fld id="{DEE2DEFF-DAF2-44C3-825F-91C5EAFBF523}" type="slidenum">
              <a:rPr lang="en-GB" smtClean="0"/>
              <a:t>21</a:t>
            </a:fld>
            <a:endParaRPr lang="en-GB"/>
          </a:p>
        </p:txBody>
      </p:sp>
    </p:spTree>
    <p:extLst>
      <p:ext uri="{BB962C8B-B14F-4D97-AF65-F5344CB8AC3E}">
        <p14:creationId xmlns:p14="http://schemas.microsoft.com/office/powerpoint/2010/main" val="1529296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benefits of the RAIO model go beyond efficiency — they speak directly to sustainability and safety outcomes.</a:t>
            </a:r>
          </a:p>
          <a:p>
            <a:r>
              <a:rPr lang="en-US" dirty="0"/>
              <a:t>A regional </a:t>
            </a:r>
            <a:r>
              <a:rPr lang="en-US" dirty="0" err="1"/>
              <a:t>organisation</a:t>
            </a:r>
            <a:r>
              <a:rPr lang="en-US" dirty="0"/>
              <a:t> ensures </a:t>
            </a:r>
            <a:r>
              <a:rPr lang="en-US" b="1" dirty="0"/>
              <a:t>permanent readiness</a:t>
            </a:r>
            <a:r>
              <a:rPr lang="en-US" dirty="0"/>
              <a:t> — investigators can be deployed immediately after an accident, regardless of which member State is affected.</a:t>
            </a:r>
          </a:p>
          <a:p>
            <a:r>
              <a:rPr lang="en-US" dirty="0"/>
              <a:t>It also promotes </a:t>
            </a:r>
            <a:r>
              <a:rPr lang="en-US" b="1" dirty="0"/>
              <a:t>consistency</a:t>
            </a:r>
            <a:r>
              <a:rPr lang="en-US" dirty="0"/>
              <a:t> in investigation methods and reporting, since all States follow the same procedures and share the same training framework.</a:t>
            </a:r>
          </a:p>
          <a:p>
            <a:r>
              <a:rPr lang="en-US" b="1" dirty="0"/>
              <a:t>Pooling expertise</a:t>
            </a:r>
            <a:r>
              <a:rPr lang="en-US" dirty="0"/>
              <a:t> means each investigation benefits from a broader range of technical skills, resulting in stronger analysis and more meaningful safety recommendations.</a:t>
            </a:r>
          </a:p>
          <a:p>
            <a:r>
              <a:rPr lang="en-US" dirty="0"/>
              <a:t>And most importantly, </a:t>
            </a:r>
            <a:r>
              <a:rPr lang="en-US" b="1" dirty="0"/>
              <a:t>independence</a:t>
            </a:r>
            <a:r>
              <a:rPr lang="en-US" dirty="0"/>
              <a:t> is built into the structure — the RAIO operates separately from national regulators and is accountable to the collective group of States.</a:t>
            </a:r>
          </a:p>
          <a:p>
            <a:r>
              <a:rPr lang="en-US" i="1" dirty="0"/>
              <a:t>This is the kind of regional approach that can give the OECS both capability and credibility in safety investigation.</a:t>
            </a:r>
            <a:endParaRPr lang="en-US" dirty="0"/>
          </a:p>
          <a:p>
            <a:endParaRPr lang="en-GB" dirty="0"/>
          </a:p>
        </p:txBody>
      </p:sp>
      <p:sp>
        <p:nvSpPr>
          <p:cNvPr id="4" name="Slide Number Placeholder 3"/>
          <p:cNvSpPr>
            <a:spLocks noGrp="1"/>
          </p:cNvSpPr>
          <p:nvPr>
            <p:ph type="sldNum" sz="quarter" idx="5"/>
          </p:nvPr>
        </p:nvSpPr>
        <p:spPr/>
        <p:txBody>
          <a:bodyPr/>
          <a:lstStyle/>
          <a:p>
            <a:fld id="{DEE2DEFF-DAF2-44C3-825F-91C5EAFBF523}" type="slidenum">
              <a:rPr lang="en-GB" smtClean="0"/>
              <a:t>22</a:t>
            </a:fld>
            <a:endParaRPr lang="en-GB"/>
          </a:p>
        </p:txBody>
      </p:sp>
    </p:spTree>
    <p:extLst>
      <p:ext uri="{BB962C8B-B14F-4D97-AF65-F5344CB8AC3E}">
        <p14:creationId xmlns:p14="http://schemas.microsoft.com/office/powerpoint/2010/main" val="3349266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useful reference for us is the experience of the </a:t>
            </a:r>
            <a:r>
              <a:rPr lang="en-US" b="1" dirty="0"/>
              <a:t>Banjul Accord Group</a:t>
            </a:r>
            <a:r>
              <a:rPr lang="en-US" dirty="0"/>
              <a:t>, in West Africa.</a:t>
            </a:r>
          </a:p>
          <a:p>
            <a:r>
              <a:rPr lang="en-US" dirty="0"/>
              <a:t>The States in that subregion faced challenges very similar to ours — limited resources, few trained investigators, and the need to comply with ICAO’s requirements under Annex 13.</a:t>
            </a:r>
          </a:p>
          <a:p>
            <a:r>
              <a:rPr lang="en-US" dirty="0"/>
              <a:t>To overcome these challenges, they created the </a:t>
            </a:r>
            <a:r>
              <a:rPr lang="en-US" b="1" dirty="0"/>
              <a:t>Banjul Accord Group Accident Investigation Agency</a:t>
            </a:r>
            <a:r>
              <a:rPr lang="en-US" dirty="0"/>
              <a:t>, or </a:t>
            </a:r>
            <a:r>
              <a:rPr lang="en-US" b="1" dirty="0"/>
              <a:t>BAGAIA</a:t>
            </a:r>
            <a:r>
              <a:rPr lang="en-US" dirty="0"/>
              <a:t> — a regional body responsible for conducting investigations on behalf of all member States.</a:t>
            </a:r>
          </a:p>
          <a:p>
            <a:r>
              <a:rPr lang="en-US" dirty="0"/>
              <a:t>Each State retains its sovereignty, but the investigation authority operates regionally, ensuring independence, consistency, and technical capability.</a:t>
            </a:r>
          </a:p>
          <a:p>
            <a:r>
              <a:rPr lang="en-US" dirty="0"/>
              <a:t>This model has shown that cooperation between small States can transform limited individual capacity into a shared system that meets international standards.</a:t>
            </a:r>
          </a:p>
          <a:p>
            <a:r>
              <a:rPr lang="en-US" dirty="0"/>
              <a:t>For the OECS, it is not about copying the Banjul model exactly, but about understanding the principles that made it work: shared responsibility, legal clarity, and commitment to independence.</a:t>
            </a:r>
          </a:p>
          <a:p>
            <a:r>
              <a:rPr lang="en-US" i="1" dirty="0"/>
              <a:t>These are the same foundations on which an OECS solution can be built.</a:t>
            </a:r>
            <a:endParaRPr lang="en-US" dirty="0"/>
          </a:p>
          <a:p>
            <a:endParaRPr lang="en-GB" dirty="0"/>
          </a:p>
        </p:txBody>
      </p:sp>
      <p:sp>
        <p:nvSpPr>
          <p:cNvPr id="4" name="Slide Number Placeholder 3"/>
          <p:cNvSpPr>
            <a:spLocks noGrp="1"/>
          </p:cNvSpPr>
          <p:nvPr>
            <p:ph type="sldNum" sz="quarter" idx="5"/>
          </p:nvPr>
        </p:nvSpPr>
        <p:spPr/>
        <p:txBody>
          <a:bodyPr/>
          <a:lstStyle/>
          <a:p>
            <a:fld id="{DEE2DEFF-DAF2-44C3-825F-91C5EAFBF523}" type="slidenum">
              <a:rPr lang="en-GB" smtClean="0"/>
              <a:t>23</a:t>
            </a:fld>
            <a:endParaRPr lang="en-GB"/>
          </a:p>
        </p:txBody>
      </p:sp>
    </p:spTree>
    <p:extLst>
      <p:ext uri="{BB962C8B-B14F-4D97-AF65-F5344CB8AC3E}">
        <p14:creationId xmlns:p14="http://schemas.microsoft.com/office/powerpoint/2010/main" val="4260015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82399-E7DF-A454-07AB-2F36DD28D1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97BED-028D-3FAF-33C4-D7ED058BF1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0813F7-2A49-81F7-A5F2-D30195A8058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7EAE236-18BA-022C-9717-DF2978B8FC59}"/>
              </a:ext>
            </a:extLst>
          </p:cNvPr>
          <p:cNvSpPr>
            <a:spLocks noGrp="1"/>
          </p:cNvSpPr>
          <p:nvPr>
            <p:ph type="sldNum" sz="quarter" idx="10"/>
          </p:nvPr>
        </p:nvSpPr>
        <p:spPr/>
        <p:txBody>
          <a:bodyPr/>
          <a:lstStyle/>
          <a:p>
            <a:fld id="{76825EA4-5108-4797-B65B-5F8B9448201E}" type="slidenum">
              <a:rPr lang="en-GB" smtClean="0"/>
              <a:t>24</a:t>
            </a:fld>
            <a:endParaRPr lang="en-GB"/>
          </a:p>
        </p:txBody>
      </p:sp>
    </p:spTree>
    <p:extLst>
      <p:ext uri="{BB962C8B-B14F-4D97-AF65-F5344CB8AC3E}">
        <p14:creationId xmlns:p14="http://schemas.microsoft.com/office/powerpoint/2010/main" val="3856178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OECS benefits from a high level of </a:t>
            </a:r>
            <a:r>
              <a:rPr lang="en-US" dirty="0" err="1"/>
              <a:t>harmonisation</a:t>
            </a:r>
            <a:r>
              <a:rPr lang="en-US" dirty="0"/>
              <a:t> in civil aviation legislation.</a:t>
            </a:r>
          </a:p>
          <a:p>
            <a:r>
              <a:rPr lang="en-US" dirty="0"/>
              <a:t>All Member States have adopted similar </a:t>
            </a:r>
            <a:r>
              <a:rPr lang="en-US" b="1" dirty="0"/>
              <a:t>Civil Aviation Acts</a:t>
            </a:r>
            <a:r>
              <a:rPr lang="en-US" dirty="0"/>
              <a:t>, which together provide a common foundation for regional cooperation.</a:t>
            </a:r>
          </a:p>
          <a:p>
            <a:r>
              <a:rPr lang="en-US" dirty="0"/>
              <a:t>Under these Acts, the </a:t>
            </a:r>
            <a:r>
              <a:rPr lang="en-US" b="1" dirty="0"/>
              <a:t>Minister</a:t>
            </a:r>
            <a:r>
              <a:rPr lang="en-US" dirty="0"/>
              <a:t> is designated as the </a:t>
            </a:r>
            <a:r>
              <a:rPr lang="en-US" b="1" dirty="0"/>
              <a:t>civil aviation authority</a:t>
            </a:r>
            <a:r>
              <a:rPr lang="en-US" dirty="0"/>
              <a:t>, responsible for issuing regulations and, when necessary, </a:t>
            </a:r>
            <a:r>
              <a:rPr lang="en-US" b="1" dirty="0"/>
              <a:t>instituting accident investigations</a:t>
            </a:r>
            <a:r>
              <a:rPr lang="en-US" dirty="0"/>
              <a:t>.</a:t>
            </a:r>
          </a:p>
          <a:p>
            <a:r>
              <a:rPr lang="en-US" dirty="0"/>
              <a:t>The Acts also identify the </a:t>
            </a:r>
            <a:r>
              <a:rPr lang="en-US" b="1" dirty="0"/>
              <a:t>ECCAA</a:t>
            </a:r>
            <a:r>
              <a:rPr lang="en-US" dirty="0"/>
              <a:t> as the </a:t>
            </a:r>
            <a:r>
              <a:rPr lang="en-US" b="1" dirty="0"/>
              <a:t>regional oversight authority</a:t>
            </a:r>
            <a:r>
              <a:rPr lang="en-US" dirty="0"/>
              <a:t>, responsible for safety supervision and ensuring compliance with aviation regulations across the OECS.</a:t>
            </a:r>
          </a:p>
          <a:p>
            <a:r>
              <a:rPr lang="en-US" dirty="0"/>
              <a:t>This arrangement has proven effective in promoting consistency and shared standards among States.</a:t>
            </a:r>
          </a:p>
          <a:p>
            <a:r>
              <a:rPr lang="en-US" i="1" dirty="0"/>
              <a:t>It provides a strong legal and institutional base from which the region can continue to strengthen aviation safety and accident investigation capability.</a:t>
            </a:r>
            <a:endParaRPr lang="en-US" dirty="0"/>
          </a:p>
          <a:p>
            <a:endParaRPr lang="en-GB" dirty="0"/>
          </a:p>
        </p:txBody>
      </p:sp>
      <p:sp>
        <p:nvSpPr>
          <p:cNvPr id="4" name="Slide Number Placeholder 3"/>
          <p:cNvSpPr>
            <a:spLocks noGrp="1"/>
          </p:cNvSpPr>
          <p:nvPr>
            <p:ph type="sldNum" sz="quarter" idx="5"/>
          </p:nvPr>
        </p:nvSpPr>
        <p:spPr/>
        <p:txBody>
          <a:bodyPr/>
          <a:lstStyle/>
          <a:p>
            <a:fld id="{DEE2DEFF-DAF2-44C3-825F-91C5EAFBF523}" type="slidenum">
              <a:rPr lang="en-GB" smtClean="0"/>
              <a:t>25</a:t>
            </a:fld>
            <a:endParaRPr lang="en-GB"/>
          </a:p>
        </p:txBody>
      </p:sp>
    </p:spTree>
    <p:extLst>
      <p:ext uri="{BB962C8B-B14F-4D97-AF65-F5344CB8AC3E}">
        <p14:creationId xmlns:p14="http://schemas.microsoft.com/office/powerpoint/2010/main" val="1967605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this </a:t>
            </a:r>
            <a:r>
              <a:rPr lang="en-US" dirty="0" err="1"/>
              <a:t>harmonised</a:t>
            </a:r>
            <a:r>
              <a:rPr lang="en-US" dirty="0"/>
              <a:t> framework has clear advantages, it also presents a challenge when measured against ICAO’s standards for independence in accident investigation.</a:t>
            </a:r>
          </a:p>
          <a:p>
            <a:r>
              <a:rPr lang="en-US" dirty="0"/>
              <a:t>The same legal framework that enables regional oversight also </a:t>
            </a:r>
            <a:r>
              <a:rPr lang="en-US" b="1" dirty="0"/>
              <a:t>concentrates regulatory, oversight, and investigative powers</a:t>
            </a:r>
            <a:r>
              <a:rPr lang="en-US" dirty="0"/>
              <a:t> under the same institutional structure.</a:t>
            </a:r>
          </a:p>
          <a:p>
            <a:r>
              <a:rPr lang="en-US" dirty="0"/>
              <a:t>Specifically, the </a:t>
            </a:r>
            <a:r>
              <a:rPr lang="en-US" b="1" dirty="0"/>
              <a:t>Minister</a:t>
            </a:r>
            <a:r>
              <a:rPr lang="en-US" dirty="0"/>
              <a:t> acts as both the </a:t>
            </a:r>
            <a:r>
              <a:rPr lang="en-US" b="1" dirty="0"/>
              <a:t>regulatory authority</a:t>
            </a:r>
            <a:r>
              <a:rPr lang="en-US" dirty="0"/>
              <a:t> and the </a:t>
            </a:r>
            <a:r>
              <a:rPr lang="en-US" b="1" dirty="0"/>
              <a:t>investigative authority</a:t>
            </a:r>
            <a:r>
              <a:rPr lang="en-US" dirty="0"/>
              <a:t>, and the </a:t>
            </a:r>
            <a:r>
              <a:rPr lang="en-US" b="1" dirty="0"/>
              <a:t>ECCAA</a:t>
            </a:r>
            <a:r>
              <a:rPr lang="en-US" dirty="0"/>
              <a:t>, which performs oversight, may also </a:t>
            </a:r>
            <a:r>
              <a:rPr lang="en-US" b="1" dirty="0"/>
              <a:t>conduct or assist investigations under the Minister’s authority</a:t>
            </a:r>
            <a:r>
              <a:rPr lang="en-US" dirty="0"/>
              <a:t>.</a:t>
            </a:r>
          </a:p>
          <a:p>
            <a:r>
              <a:rPr lang="en-US" dirty="0"/>
              <a:t>This overlap creates a </a:t>
            </a:r>
            <a:r>
              <a:rPr lang="en-US" b="1" dirty="0"/>
              <a:t>conflict of interest</a:t>
            </a:r>
            <a:r>
              <a:rPr lang="en-US" dirty="0"/>
              <a:t> — because the same system responsible for regulation and supervision is also empowered to investigate accidents that may reveal its own shortcomings.</a:t>
            </a:r>
          </a:p>
          <a:p>
            <a:r>
              <a:rPr lang="en-US" dirty="0"/>
              <a:t>According to </a:t>
            </a:r>
            <a:r>
              <a:rPr lang="en-US" b="1" dirty="0"/>
              <a:t>Annex 13</a:t>
            </a:r>
            <a:r>
              <a:rPr lang="en-US" dirty="0"/>
              <a:t>, accident investigation must be </a:t>
            </a:r>
            <a:r>
              <a:rPr lang="en-US" b="1" dirty="0"/>
              <a:t>independent</a:t>
            </a:r>
            <a:r>
              <a:rPr lang="en-US" dirty="0"/>
              <a:t> — institutionally, functionally, and financially — from regulatory and oversight functions.</a:t>
            </a:r>
          </a:p>
          <a:p>
            <a:r>
              <a:rPr lang="en-US" i="1" dirty="0"/>
              <a:t>Therefore, achieving full compliance will require a clear legal and institutional separation of these roles.</a:t>
            </a:r>
            <a:endParaRPr lang="en-US" dirty="0"/>
          </a:p>
          <a:p>
            <a:endParaRPr lang="en-GB" dirty="0"/>
          </a:p>
        </p:txBody>
      </p:sp>
      <p:sp>
        <p:nvSpPr>
          <p:cNvPr id="4" name="Slide Number Placeholder 3"/>
          <p:cNvSpPr>
            <a:spLocks noGrp="1"/>
          </p:cNvSpPr>
          <p:nvPr>
            <p:ph type="sldNum" sz="quarter" idx="5"/>
          </p:nvPr>
        </p:nvSpPr>
        <p:spPr/>
        <p:txBody>
          <a:bodyPr/>
          <a:lstStyle/>
          <a:p>
            <a:fld id="{DEE2DEFF-DAF2-44C3-825F-91C5EAFBF523}" type="slidenum">
              <a:rPr lang="en-GB" smtClean="0"/>
              <a:t>26</a:t>
            </a:fld>
            <a:endParaRPr lang="en-GB"/>
          </a:p>
        </p:txBody>
      </p:sp>
    </p:spTree>
    <p:extLst>
      <p:ext uri="{BB962C8B-B14F-4D97-AF65-F5344CB8AC3E}">
        <p14:creationId xmlns:p14="http://schemas.microsoft.com/office/powerpoint/2010/main" val="3302025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comply with ICAO’s independence requirements, the OECS States must ensure that accident investigation is legally, institutionally, and functionally independent from both regulatory and oversight authorities.</a:t>
            </a:r>
          </a:p>
          <a:p>
            <a:r>
              <a:rPr lang="en-US" dirty="0"/>
              <a:t>Within this framework, two possible approaches can be considered.</a:t>
            </a:r>
          </a:p>
          <a:p>
            <a:r>
              <a:rPr lang="en-US" dirty="0"/>
              <a:t>The first is the </a:t>
            </a:r>
            <a:r>
              <a:rPr lang="en-US" b="1" dirty="0"/>
              <a:t>individual model</a:t>
            </a:r>
            <a:r>
              <a:rPr lang="en-US" dirty="0"/>
              <a:t>, where each State establishes its own </a:t>
            </a:r>
            <a:r>
              <a:rPr lang="en-US" b="1" dirty="0"/>
              <a:t>national accident investigation authority</a:t>
            </a:r>
            <a:r>
              <a:rPr lang="en-US" dirty="0"/>
              <a:t> — fully independent from the Minister and the ECCAA.</a:t>
            </a:r>
            <a:br>
              <a:rPr lang="en-US" dirty="0"/>
            </a:br>
            <a:r>
              <a:rPr lang="en-US" dirty="0"/>
              <a:t>This option fulfils the requirement of independence but may be difficult to sustain economically for small States, as it demands continuous funding, </a:t>
            </a:r>
            <a:r>
              <a:rPr lang="en-US" dirty="0" err="1"/>
              <a:t>specialised</a:t>
            </a:r>
            <a:r>
              <a:rPr lang="en-US" dirty="0"/>
              <a:t> staff, and technical capacity.</a:t>
            </a:r>
          </a:p>
          <a:p>
            <a:r>
              <a:rPr lang="en-US" dirty="0"/>
              <a:t>The second approach is the </a:t>
            </a:r>
            <a:r>
              <a:rPr lang="en-US" b="1" dirty="0"/>
              <a:t>regional model</a:t>
            </a:r>
            <a:r>
              <a:rPr lang="en-US" dirty="0"/>
              <a:t>, which could take one of two forms:</a:t>
            </a:r>
          </a:p>
          <a:p>
            <a:r>
              <a:rPr lang="en-US" dirty="0"/>
              <a:t>– A </a:t>
            </a:r>
            <a:r>
              <a:rPr lang="en-US" b="1" dirty="0"/>
              <a:t>Regional Accident and Incident Investigation </a:t>
            </a:r>
            <a:r>
              <a:rPr lang="en-US" b="1" dirty="0" err="1"/>
              <a:t>Organisation</a:t>
            </a:r>
            <a:r>
              <a:rPr lang="en-US" b="1" dirty="0"/>
              <a:t> (RAIO)</a:t>
            </a:r>
            <a:r>
              <a:rPr lang="en-US" dirty="0"/>
              <a:t>, as </a:t>
            </a:r>
            <a:r>
              <a:rPr lang="en-US" dirty="0" err="1"/>
              <a:t>recognised</a:t>
            </a:r>
            <a:r>
              <a:rPr lang="en-US" dirty="0"/>
              <a:t> by ICAO. A RAIO is </a:t>
            </a:r>
            <a:r>
              <a:rPr lang="en-US" b="1" dirty="0"/>
              <a:t>not an authority</a:t>
            </a:r>
            <a:r>
              <a:rPr lang="en-US" dirty="0"/>
              <a:t>; it is an </a:t>
            </a:r>
            <a:r>
              <a:rPr lang="en-US" b="1" dirty="0"/>
              <a:t>operational </a:t>
            </a:r>
            <a:r>
              <a:rPr lang="en-US" b="1" dirty="0" err="1"/>
              <a:t>organisation</a:t>
            </a:r>
            <a:r>
              <a:rPr lang="en-US" dirty="0"/>
              <a:t> that supports and complements the work of national investigation authorities, acting on their behalf under formal delegation.</a:t>
            </a:r>
            <a:br>
              <a:rPr lang="en-US" dirty="0"/>
            </a:br>
            <a:r>
              <a:rPr lang="en-US" dirty="0"/>
              <a:t>Each State would still need to establish or designate its own independent authority, which could rely on the RAIO for resources, expertise, and operational capacity.</a:t>
            </a:r>
          </a:p>
          <a:p>
            <a:r>
              <a:rPr lang="en-US" dirty="0"/>
              <a:t>– Alternatively, the States could decide to create a </a:t>
            </a:r>
            <a:r>
              <a:rPr lang="en-US" b="1" dirty="0"/>
              <a:t>Regional Investigation Authority</a:t>
            </a:r>
            <a:r>
              <a:rPr lang="en-US" dirty="0"/>
              <a:t>, similar in structure to the ECCAA but with a </a:t>
            </a:r>
            <a:r>
              <a:rPr lang="en-US" b="1" dirty="0"/>
              <a:t>specific mandate for accident investigation</a:t>
            </a:r>
            <a:r>
              <a:rPr lang="en-US" dirty="0"/>
              <a:t>.</a:t>
            </a:r>
            <a:br>
              <a:rPr lang="en-US" dirty="0"/>
            </a:br>
            <a:r>
              <a:rPr lang="en-US" dirty="0"/>
              <a:t>In this case, the regional authority would </a:t>
            </a:r>
            <a:r>
              <a:rPr lang="en-US" b="1" dirty="0"/>
              <a:t>replace national authorities</a:t>
            </a:r>
            <a:r>
              <a:rPr lang="en-US" dirty="0"/>
              <a:t> for investigation purposes, exercising that function collectively on behalf of all Member States.</a:t>
            </a:r>
          </a:p>
          <a:p>
            <a:r>
              <a:rPr lang="en-US" dirty="0"/>
              <a:t>Both approaches are compatible with ICAO guidance, but they differ in structure and in the degree of integration they require.</a:t>
            </a:r>
            <a:br>
              <a:rPr lang="en-US" dirty="0"/>
            </a:br>
            <a:r>
              <a:rPr lang="en-US" dirty="0"/>
              <a:t>What matters most is that the chosen model ensures </a:t>
            </a:r>
            <a:r>
              <a:rPr lang="en-US" b="1" dirty="0"/>
              <a:t>true independence</a:t>
            </a:r>
            <a:r>
              <a:rPr lang="en-US" dirty="0"/>
              <a:t>, </a:t>
            </a:r>
            <a:r>
              <a:rPr lang="en-US" b="1" dirty="0"/>
              <a:t>legal clarity</a:t>
            </a:r>
            <a:r>
              <a:rPr lang="en-US" dirty="0"/>
              <a:t>, and </a:t>
            </a:r>
            <a:r>
              <a:rPr lang="en-US" b="1" dirty="0"/>
              <a:t>sustainable capability</a:t>
            </a:r>
            <a:r>
              <a:rPr lang="en-US" dirty="0"/>
              <a:t>.</a:t>
            </a:r>
          </a:p>
          <a:p>
            <a:r>
              <a:rPr lang="en-US" i="1" dirty="0"/>
              <a:t>The OECS must therefore choose the model that best balances compliance, independence, and practicality — whether through individual authorities supported by a RAIO, or a single regional authority established by law.</a:t>
            </a:r>
            <a:endParaRPr lang="en-US" dirty="0"/>
          </a:p>
          <a:p>
            <a:endParaRPr lang="en-US" dirty="0"/>
          </a:p>
        </p:txBody>
      </p:sp>
      <p:sp>
        <p:nvSpPr>
          <p:cNvPr id="4" name="Slide Number Placeholder 3"/>
          <p:cNvSpPr>
            <a:spLocks noGrp="1"/>
          </p:cNvSpPr>
          <p:nvPr>
            <p:ph type="sldNum" sz="quarter" idx="5"/>
          </p:nvPr>
        </p:nvSpPr>
        <p:spPr/>
        <p:txBody>
          <a:bodyPr/>
          <a:lstStyle/>
          <a:p>
            <a:fld id="{DEE2DEFF-DAF2-44C3-825F-91C5EAFBF523}" type="slidenum">
              <a:rPr lang="en-GB" smtClean="0"/>
              <a:t>27</a:t>
            </a:fld>
            <a:endParaRPr lang="en-GB"/>
          </a:p>
        </p:txBody>
      </p:sp>
    </p:spTree>
    <p:extLst>
      <p:ext uri="{BB962C8B-B14F-4D97-AF65-F5344CB8AC3E}">
        <p14:creationId xmlns:p14="http://schemas.microsoft.com/office/powerpoint/2010/main" val="1904163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Whatever model the OECS States decide to adopt — whether national, regional, or a combination of both — the foundation of an effective investigation system will be its </a:t>
            </a:r>
            <a:r>
              <a:rPr lang="en-US" b="1" dirty="0"/>
              <a:t>legal mandate and institutional design</a:t>
            </a:r>
            <a:r>
              <a:rPr lang="en-US" dirty="0"/>
              <a:t>.</a:t>
            </a:r>
          </a:p>
          <a:p>
            <a:r>
              <a:rPr lang="en-US" dirty="0"/>
              <a:t>Under </a:t>
            </a:r>
            <a:r>
              <a:rPr lang="en-US" b="1" dirty="0"/>
              <a:t>Annex 13</a:t>
            </a:r>
            <a:r>
              <a:rPr lang="en-US" dirty="0"/>
              <a:t>, the authority in charge of investigations must be legally empowered to act independently, with full access to evidence, freedom from interference, and responsibility to determine causes and issue safety recommendations.</a:t>
            </a:r>
          </a:p>
          <a:p>
            <a:r>
              <a:rPr lang="en-US" dirty="0"/>
              <a:t>If the OECS opts for the </a:t>
            </a:r>
            <a:r>
              <a:rPr lang="en-US" b="1" dirty="0"/>
              <a:t>RAIO model</a:t>
            </a:r>
            <a:r>
              <a:rPr lang="en-US" dirty="0"/>
              <a:t>, each State must first </a:t>
            </a:r>
            <a:r>
              <a:rPr lang="en-US" b="1" dirty="0"/>
              <a:t>establish or designate its own independent investigation authority</a:t>
            </a:r>
            <a:r>
              <a:rPr lang="en-US" dirty="0"/>
              <a:t> through national legislation.</a:t>
            </a:r>
            <a:br>
              <a:rPr lang="en-US" dirty="0"/>
            </a:br>
            <a:r>
              <a:rPr lang="en-US" dirty="0"/>
              <a:t>This authority would remain legally responsible for investigations, but could </a:t>
            </a:r>
            <a:r>
              <a:rPr lang="en-US" b="1" dirty="0"/>
              <a:t>delegate operational tasks</a:t>
            </a:r>
            <a:r>
              <a:rPr lang="en-US" dirty="0"/>
              <a:t> to the RAIO through a formal agreement.</a:t>
            </a:r>
            <a:br>
              <a:rPr lang="en-US" dirty="0"/>
            </a:br>
            <a:r>
              <a:rPr lang="en-US" dirty="0"/>
              <a:t>In this case, national laws must clearly </a:t>
            </a:r>
            <a:r>
              <a:rPr lang="en-US" dirty="0" err="1"/>
              <a:t>authorise</a:t>
            </a:r>
            <a:r>
              <a:rPr lang="en-US" dirty="0"/>
              <a:t> such delegation and define how the RAIO operates on behalf of the States.</a:t>
            </a:r>
          </a:p>
          <a:p>
            <a:r>
              <a:rPr lang="en-US" dirty="0"/>
              <a:t>If, instead, the States choose to create a </a:t>
            </a:r>
            <a:r>
              <a:rPr lang="en-US" b="1" dirty="0"/>
              <a:t>Regional Investigation Authority</a:t>
            </a:r>
            <a:r>
              <a:rPr lang="en-US" dirty="0"/>
              <a:t>, similar to the ECCAA structure, the legal framework would need to be stronger — requiring </a:t>
            </a:r>
            <a:r>
              <a:rPr lang="en-US" b="1" dirty="0"/>
              <a:t>formal transfer of investigation powers</a:t>
            </a:r>
            <a:r>
              <a:rPr lang="en-US" dirty="0"/>
              <a:t> from each State to the regional body through national Acts and possibly a multilateral agreement.</a:t>
            </a:r>
            <a:br>
              <a:rPr lang="en-US" dirty="0"/>
            </a:br>
            <a:r>
              <a:rPr lang="en-US" dirty="0"/>
              <a:t>This regional authority would then act </a:t>
            </a:r>
            <a:r>
              <a:rPr lang="en-US" b="1" dirty="0"/>
              <a:t>as the sole investigation authority</a:t>
            </a:r>
            <a:r>
              <a:rPr lang="en-US" dirty="0"/>
              <a:t> for all participating States, with its own governance and budget.</a:t>
            </a:r>
          </a:p>
          <a:p>
            <a:r>
              <a:rPr lang="en-US" dirty="0"/>
              <a:t>In both models, the key principles are the same:</a:t>
            </a:r>
            <a:br>
              <a:rPr lang="en-US" dirty="0"/>
            </a:br>
            <a:r>
              <a:rPr lang="en-US" dirty="0"/>
              <a:t>– A </a:t>
            </a:r>
            <a:r>
              <a:rPr lang="en-US" b="1" dirty="0"/>
              <a:t>clear legal basis</a:t>
            </a:r>
            <a:r>
              <a:rPr lang="en-US" dirty="0"/>
              <a:t>, aligned with Annex 13;</a:t>
            </a:r>
            <a:br>
              <a:rPr lang="en-US" dirty="0"/>
            </a:br>
            <a:r>
              <a:rPr lang="en-US" dirty="0"/>
              <a:t>– </a:t>
            </a:r>
            <a:r>
              <a:rPr lang="en-US" b="1" dirty="0"/>
              <a:t>Institutional and financial independence</a:t>
            </a:r>
            <a:r>
              <a:rPr lang="en-US" dirty="0"/>
              <a:t> from regulatory and oversight bodies; and</a:t>
            </a:r>
            <a:br>
              <a:rPr lang="en-US" dirty="0"/>
            </a:br>
            <a:r>
              <a:rPr lang="en-US" dirty="0"/>
              <a:t>– The ability to </a:t>
            </a:r>
            <a:r>
              <a:rPr lang="en-US" b="1" dirty="0"/>
              <a:t>regulate AIG processes internally</a:t>
            </a:r>
            <a:r>
              <a:rPr lang="en-US" dirty="0"/>
              <a:t>, including training, procedures, and coordination.</a:t>
            </a:r>
          </a:p>
          <a:p>
            <a:r>
              <a:rPr lang="en-US" i="1" dirty="0"/>
              <a:t>Ultimately, the system’s credibility and effectiveness will depend not on its form, but on the clarity of its legal mandate and the strength of its institutional independence.</a:t>
            </a:r>
            <a:endParaRPr lang="en-US" dirty="0"/>
          </a:p>
          <a:p>
            <a:endParaRPr lang="en-GB" dirty="0"/>
          </a:p>
        </p:txBody>
      </p:sp>
      <p:sp>
        <p:nvSpPr>
          <p:cNvPr id="4" name="Slide Number Placeholder 3"/>
          <p:cNvSpPr>
            <a:spLocks noGrp="1"/>
          </p:cNvSpPr>
          <p:nvPr>
            <p:ph type="sldNum" sz="quarter" idx="5"/>
          </p:nvPr>
        </p:nvSpPr>
        <p:spPr/>
        <p:txBody>
          <a:bodyPr/>
          <a:lstStyle/>
          <a:p>
            <a:fld id="{DEE2DEFF-DAF2-44C3-825F-91C5EAFBF523}" type="slidenum">
              <a:rPr lang="en-GB" smtClean="0"/>
              <a:t>28</a:t>
            </a:fld>
            <a:endParaRPr lang="en-GB"/>
          </a:p>
        </p:txBody>
      </p:sp>
    </p:spTree>
    <p:extLst>
      <p:ext uri="{BB962C8B-B14F-4D97-AF65-F5344CB8AC3E}">
        <p14:creationId xmlns:p14="http://schemas.microsoft.com/office/powerpoint/2010/main" val="262628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018D2-4074-1673-52FB-58401B677E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FDEA46-7E50-D6A1-EE59-423D9CD2A9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2AD10D-16A2-B206-DAD6-CE2DC3EADE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8C0C82-F5CD-24D1-ADBE-2782D5B4BE49}"/>
              </a:ext>
            </a:extLst>
          </p:cNvPr>
          <p:cNvSpPr>
            <a:spLocks noGrp="1"/>
          </p:cNvSpPr>
          <p:nvPr>
            <p:ph type="sldNum" sz="quarter" idx="10"/>
          </p:nvPr>
        </p:nvSpPr>
        <p:spPr/>
        <p:txBody>
          <a:bodyPr/>
          <a:lstStyle/>
          <a:p>
            <a:fld id="{76825EA4-5108-4797-B65B-5F8B9448201E}" type="slidenum">
              <a:rPr lang="en-GB" smtClean="0"/>
              <a:t>29</a:t>
            </a:fld>
            <a:endParaRPr lang="en-GB"/>
          </a:p>
        </p:txBody>
      </p:sp>
    </p:spTree>
    <p:extLst>
      <p:ext uri="{BB962C8B-B14F-4D97-AF65-F5344CB8AC3E}">
        <p14:creationId xmlns:p14="http://schemas.microsoft.com/office/powerpoint/2010/main" val="4160752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Legal and institutional independence cannot exist without </a:t>
            </a:r>
            <a:r>
              <a:rPr lang="en-US" b="1" dirty="0"/>
              <a:t>financial autonomy</a:t>
            </a:r>
            <a:r>
              <a:rPr lang="en-US" dirty="0"/>
              <a:t>.</a:t>
            </a:r>
          </a:p>
          <a:p>
            <a:r>
              <a:rPr lang="en-US" dirty="0"/>
              <a:t>No matter which model the OECS States adopt — national or regional — investigations must be supported by reliable, sustainable funding.</a:t>
            </a:r>
          </a:p>
          <a:p>
            <a:r>
              <a:rPr lang="en-US" dirty="0"/>
              <a:t>A system that depends entirely on ad hoc or external approvals risks administrative interference and operational delays.</a:t>
            </a:r>
          </a:p>
          <a:p>
            <a:r>
              <a:rPr lang="en-US" dirty="0"/>
              <a:t>The budget for investigation activities must therefore be </a:t>
            </a:r>
            <a:r>
              <a:rPr lang="en-US" b="1" dirty="0"/>
              <a:t>predictable and protected</a:t>
            </a:r>
            <a:r>
              <a:rPr lang="en-US" dirty="0"/>
              <a:t>, covering all essential needs: personnel, training, travel, laboratory analyses, and equipment.</a:t>
            </a:r>
          </a:p>
          <a:p>
            <a:r>
              <a:rPr lang="en-US" dirty="0"/>
              <a:t>Financing should be </a:t>
            </a:r>
            <a:r>
              <a:rPr lang="en-US" b="1" dirty="0"/>
              <a:t>transparent and free from influence</a:t>
            </a:r>
            <a:r>
              <a:rPr lang="en-US" dirty="0"/>
              <a:t>, ensuring that no single authority or stakeholder can use funding as a means of control.</a:t>
            </a:r>
          </a:p>
          <a:p>
            <a:r>
              <a:rPr lang="en-US" dirty="0"/>
              <a:t>In practical terms, the system should have a </a:t>
            </a:r>
            <a:r>
              <a:rPr lang="en-US" b="1" dirty="0"/>
              <a:t>multi-year budget</a:t>
            </a:r>
            <a:r>
              <a:rPr lang="en-US" dirty="0"/>
              <a:t> with built-in flexibility to respond to emergencies, such as the immediate deployment of investigators after an accident.</a:t>
            </a:r>
          </a:p>
          <a:p>
            <a:r>
              <a:rPr lang="en-US" i="1" dirty="0"/>
              <a:t>Financial independence is what allows institutional independence to function in reality — it turns principles into capability.</a:t>
            </a:r>
            <a:endParaRPr lang="en-US" dirty="0"/>
          </a:p>
          <a:p>
            <a:endParaRPr lang="en-GB" dirty="0"/>
          </a:p>
        </p:txBody>
      </p:sp>
      <p:sp>
        <p:nvSpPr>
          <p:cNvPr id="4" name="Slide Number Placeholder 3"/>
          <p:cNvSpPr>
            <a:spLocks noGrp="1"/>
          </p:cNvSpPr>
          <p:nvPr>
            <p:ph type="sldNum" sz="quarter" idx="5"/>
          </p:nvPr>
        </p:nvSpPr>
        <p:spPr/>
        <p:txBody>
          <a:bodyPr/>
          <a:lstStyle/>
          <a:p>
            <a:fld id="{DEE2DEFF-DAF2-44C3-825F-91C5EAFBF523}" type="slidenum">
              <a:rPr lang="en-GB" smtClean="0"/>
              <a:t>30</a:t>
            </a:fld>
            <a:endParaRPr lang="en-GB"/>
          </a:p>
        </p:txBody>
      </p:sp>
    </p:spTree>
    <p:extLst>
      <p:ext uri="{BB962C8B-B14F-4D97-AF65-F5344CB8AC3E}">
        <p14:creationId xmlns:p14="http://schemas.microsoft.com/office/powerpoint/2010/main" val="493314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follows a logical sequence.</a:t>
            </a:r>
          </a:p>
          <a:p>
            <a:r>
              <a:rPr lang="en-US" dirty="0"/>
              <a:t>We will start by reviewing the international legal framework — the foundation of all our obligations under the Chicago Convention and Annex 13.</a:t>
            </a:r>
          </a:p>
          <a:p>
            <a:r>
              <a:rPr lang="en-US" dirty="0"/>
              <a:t>Then we’ll discuss what independence really means for an investigation authority, and why it is essential.</a:t>
            </a:r>
          </a:p>
          <a:p>
            <a:r>
              <a:rPr lang="en-US" dirty="0"/>
              <a:t>After that, we’ll look at the legal powers that investigators must have, and how safety information should be protected.</a:t>
            </a:r>
          </a:p>
          <a:p>
            <a:r>
              <a:rPr lang="en-US" dirty="0"/>
              <a:t>We’ll examine the particular challenges faced by small States like those in the OECS, and see how ICAO’s audit results highlight the need for regional cooperation.</a:t>
            </a:r>
          </a:p>
          <a:p>
            <a:r>
              <a:rPr lang="en-US" dirty="0"/>
              <a:t>We’ll also introduce the concept of a Regional Accident and Incident Investigation </a:t>
            </a:r>
            <a:r>
              <a:rPr lang="en-US" dirty="0" err="1"/>
              <a:t>Organisation</a:t>
            </a:r>
            <a:r>
              <a:rPr lang="en-US" dirty="0"/>
              <a:t> — a model already </a:t>
            </a:r>
            <a:r>
              <a:rPr lang="en-US" dirty="0" err="1"/>
              <a:t>recognised</a:t>
            </a:r>
            <a:r>
              <a:rPr lang="en-US" dirty="0"/>
              <a:t> by ICAO.</a:t>
            </a:r>
          </a:p>
          <a:p>
            <a:r>
              <a:rPr lang="en-US" dirty="0"/>
              <a:t>From there, we’ll move to our own context in the OECS: the current legal framework, its challenges, and the way forward.</a:t>
            </a:r>
          </a:p>
          <a:p>
            <a:r>
              <a:rPr lang="en-US" dirty="0"/>
              <a:t>Finally, we’ll discuss the essential elements for sustainability — financing, training, and governance — and the opportunities this regional approach can bring.</a:t>
            </a:r>
          </a:p>
          <a:p>
            <a:r>
              <a:rPr lang="en-US" i="1" dirty="0"/>
              <a:t>So, let’s begin with the international legal basis.</a:t>
            </a:r>
            <a:endParaRPr lang="en-US" dirty="0"/>
          </a:p>
          <a:p>
            <a:endParaRPr lang="en-GB" dirty="0"/>
          </a:p>
        </p:txBody>
      </p:sp>
      <p:sp>
        <p:nvSpPr>
          <p:cNvPr id="4" name="Slide Number Placeholder 3"/>
          <p:cNvSpPr>
            <a:spLocks noGrp="1"/>
          </p:cNvSpPr>
          <p:nvPr>
            <p:ph type="sldNum" sz="quarter" idx="10"/>
          </p:nvPr>
        </p:nvSpPr>
        <p:spPr/>
        <p:txBody>
          <a:bodyPr/>
          <a:lstStyle/>
          <a:p>
            <a:fld id="{76825EA4-5108-4797-B65B-5F8B9448201E}" type="slidenum">
              <a:rPr lang="en-GB" smtClean="0"/>
              <a:t>4</a:t>
            </a:fld>
            <a:endParaRPr lang="en-GB"/>
          </a:p>
        </p:txBody>
      </p:sp>
    </p:spTree>
    <p:extLst>
      <p:ext uri="{BB962C8B-B14F-4D97-AF65-F5344CB8AC3E}">
        <p14:creationId xmlns:p14="http://schemas.microsoft.com/office/powerpoint/2010/main" val="675593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financial independence viable, the OECS States can draw from </a:t>
            </a:r>
            <a:r>
              <a:rPr lang="en-US" b="1" dirty="0"/>
              <a:t>multiple complementary sources</a:t>
            </a:r>
            <a:r>
              <a:rPr lang="en-US" dirty="0"/>
              <a:t>.</a:t>
            </a:r>
          </a:p>
          <a:p>
            <a:r>
              <a:rPr lang="en-US" dirty="0"/>
              <a:t>The foundation will always be </a:t>
            </a:r>
            <a:r>
              <a:rPr lang="en-US" b="1" dirty="0"/>
              <a:t>State contributions</a:t>
            </a:r>
            <a:r>
              <a:rPr lang="en-US" dirty="0"/>
              <a:t>, ideally based on a transparent and equitable formula — for example, linked to population, GDP, or aviation activity.</a:t>
            </a:r>
          </a:p>
          <a:p>
            <a:r>
              <a:rPr lang="en-US" dirty="0"/>
              <a:t>But sustainability requires diversification. States can also establish a </a:t>
            </a:r>
            <a:r>
              <a:rPr lang="en-US" b="1" dirty="0"/>
              <a:t>dedicated fund reserved exclusively for investigation activities</a:t>
            </a:r>
            <a:r>
              <a:rPr lang="en-US" dirty="0"/>
              <a:t>, ensuring that resources are available when needed and protected from being redirected to other uses.</a:t>
            </a:r>
          </a:p>
          <a:p>
            <a:r>
              <a:rPr lang="en-US" dirty="0"/>
              <a:t>Additional sources may include </a:t>
            </a:r>
            <a:r>
              <a:rPr lang="en-US" b="1" dirty="0"/>
              <a:t>earmarked civil aviation fees</a:t>
            </a:r>
            <a:r>
              <a:rPr lang="en-US" dirty="0"/>
              <a:t>, </a:t>
            </a:r>
            <a:r>
              <a:rPr lang="en-US" b="1" dirty="0"/>
              <a:t>cost-recovery arrangements</a:t>
            </a:r>
            <a:r>
              <a:rPr lang="en-US" dirty="0"/>
              <a:t> for technical services provided to other States, </a:t>
            </a:r>
            <a:r>
              <a:rPr lang="en-US" b="1" dirty="0"/>
              <a:t>partnerships</a:t>
            </a:r>
            <a:r>
              <a:rPr lang="en-US" dirty="0"/>
              <a:t> supplying equipment or expertise, and </a:t>
            </a:r>
            <a:r>
              <a:rPr lang="en-US" b="1" dirty="0"/>
              <a:t>support from donors or development partners</a:t>
            </a:r>
            <a:r>
              <a:rPr lang="en-US" dirty="0"/>
              <a:t> during the implementation phase.</a:t>
            </a:r>
          </a:p>
          <a:p>
            <a:r>
              <a:rPr lang="en-US" dirty="0"/>
              <a:t>What matters most is not only the amount, but the </a:t>
            </a:r>
            <a:r>
              <a:rPr lang="en-US" b="1" dirty="0"/>
              <a:t>stability and predictability</a:t>
            </a:r>
            <a:r>
              <a:rPr lang="en-US" dirty="0"/>
              <a:t> of these resources.</a:t>
            </a:r>
          </a:p>
          <a:p>
            <a:r>
              <a:rPr lang="en-US" dirty="0"/>
              <a:t>A diversified and protected funding structure ensures continuity, prevents dependence, and upholds the independence of the investigation function.</a:t>
            </a:r>
          </a:p>
          <a:p>
            <a:r>
              <a:rPr lang="en-US" i="1" dirty="0"/>
              <a:t>Financial diversity and stability turn independence into practice and make safety capability sustainable.</a:t>
            </a:r>
            <a:endParaRPr lang="en-US" dirty="0"/>
          </a:p>
          <a:p>
            <a:endParaRPr lang="en-GB" dirty="0"/>
          </a:p>
          <a:p>
            <a:r>
              <a:rPr lang="en-GB" dirty="0"/>
              <a:t>-----------------------</a:t>
            </a:r>
          </a:p>
          <a:p>
            <a:r>
              <a:rPr lang="en-US" dirty="0"/>
              <a:t>State contributions + trust fund (Doc 9946 §4.2.3)</a:t>
            </a:r>
          </a:p>
          <a:p>
            <a:r>
              <a:rPr lang="en-US" dirty="0"/>
              <a:t>Civil aviation charges/fees earmarked (Doc 9946 §4.2.4; Doc 9082 §1.1.3)</a:t>
            </a:r>
          </a:p>
          <a:p>
            <a:r>
              <a:rPr lang="en-US" dirty="0"/>
              <a:t>Cost recovery for services to third States (Doc 9946 §4.2.6; Doc 9756 Part I §2.5)</a:t>
            </a:r>
          </a:p>
          <a:p>
            <a:r>
              <a:rPr lang="en-US" dirty="0"/>
              <a:t>Technical partnerships / in-kind support (Doc 9946 §5.3; Doc 9756 Part I §2.1.7)</a:t>
            </a:r>
          </a:p>
          <a:p>
            <a:r>
              <a:rPr lang="en-US" dirty="0"/>
              <a:t>Multilateral &amp; donor funding (Doc 9946 §4.3; ICAO SAFE Fund)</a:t>
            </a:r>
          </a:p>
          <a:p>
            <a:endParaRPr lang="en-US" dirty="0"/>
          </a:p>
          <a:p>
            <a:endParaRPr lang="en-GB" dirty="0"/>
          </a:p>
        </p:txBody>
      </p:sp>
      <p:sp>
        <p:nvSpPr>
          <p:cNvPr id="4" name="Slide Number Placeholder 3"/>
          <p:cNvSpPr>
            <a:spLocks noGrp="1"/>
          </p:cNvSpPr>
          <p:nvPr>
            <p:ph type="sldNum" sz="quarter" idx="5"/>
          </p:nvPr>
        </p:nvSpPr>
        <p:spPr/>
        <p:txBody>
          <a:bodyPr/>
          <a:lstStyle/>
          <a:p>
            <a:fld id="{DEE2DEFF-DAF2-44C3-825F-91C5EAFBF523}" type="slidenum">
              <a:rPr lang="en-GB" smtClean="0"/>
              <a:t>31</a:t>
            </a:fld>
            <a:endParaRPr lang="en-GB"/>
          </a:p>
        </p:txBody>
      </p:sp>
    </p:spTree>
    <p:extLst>
      <p:ext uri="{BB962C8B-B14F-4D97-AF65-F5344CB8AC3E}">
        <p14:creationId xmlns:p14="http://schemas.microsoft.com/office/powerpoint/2010/main" val="522390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with solid funding, an investigation system is only as strong as its people.</a:t>
            </a:r>
          </a:p>
          <a:p>
            <a:r>
              <a:rPr lang="en-US" dirty="0"/>
              <a:t>The OECS must ensure a </a:t>
            </a:r>
            <a:r>
              <a:rPr lang="en-US" b="1" dirty="0"/>
              <a:t>robust and comprehensive training </a:t>
            </a:r>
            <a:r>
              <a:rPr lang="en-US" b="1" dirty="0" err="1"/>
              <a:t>programme</a:t>
            </a:r>
            <a:r>
              <a:rPr lang="en-US" dirty="0"/>
              <a:t> for investigators — one that develops technical expertise, leadership, and practical skills.</a:t>
            </a:r>
          </a:p>
          <a:p>
            <a:r>
              <a:rPr lang="en-US" dirty="0"/>
              <a:t>This includes structured </a:t>
            </a:r>
            <a:r>
              <a:rPr lang="en-US" b="1" dirty="0"/>
              <a:t>initial training</a:t>
            </a:r>
            <a:r>
              <a:rPr lang="en-US" dirty="0"/>
              <a:t>, followed by </a:t>
            </a:r>
            <a:r>
              <a:rPr lang="en-US" b="1" dirty="0"/>
              <a:t>recurrent courses</a:t>
            </a:r>
            <a:r>
              <a:rPr lang="en-US" dirty="0"/>
              <a:t>, </a:t>
            </a:r>
            <a:r>
              <a:rPr lang="en-US" b="1" dirty="0"/>
              <a:t>on-the-job learning</a:t>
            </a:r>
            <a:r>
              <a:rPr lang="en-US" dirty="0"/>
              <a:t>, and </a:t>
            </a:r>
            <a:r>
              <a:rPr lang="en-US" b="1" dirty="0"/>
              <a:t>simulation exercises</a:t>
            </a:r>
            <a:r>
              <a:rPr lang="en-US" dirty="0"/>
              <a:t> that replicate real-world investigation scenarios.</a:t>
            </a:r>
          </a:p>
          <a:p>
            <a:r>
              <a:rPr lang="en-US" dirty="0"/>
              <a:t>A </a:t>
            </a:r>
            <a:r>
              <a:rPr lang="en-US" b="1" dirty="0"/>
              <a:t>mentorship scheme</a:t>
            </a:r>
            <a:r>
              <a:rPr lang="en-US" dirty="0"/>
              <a:t> should allow experienced investigators to guide new personnel, ensuring knowledge transfer and continuity.</a:t>
            </a:r>
          </a:p>
          <a:p>
            <a:r>
              <a:rPr lang="en-US" dirty="0"/>
              <a:t>The </a:t>
            </a:r>
            <a:r>
              <a:rPr lang="en-US" dirty="0" err="1"/>
              <a:t>programme</a:t>
            </a:r>
            <a:r>
              <a:rPr lang="en-US" dirty="0"/>
              <a:t> should also establish a </a:t>
            </a:r>
            <a:r>
              <a:rPr lang="en-US" b="1" dirty="0"/>
              <a:t>regional roster of qualified investigators</a:t>
            </a:r>
            <a:r>
              <a:rPr lang="en-US" dirty="0"/>
              <a:t>, so that States can quickly </a:t>
            </a:r>
            <a:r>
              <a:rPr lang="en-US" dirty="0" err="1"/>
              <a:t>mobilise</a:t>
            </a:r>
            <a:r>
              <a:rPr lang="en-US" dirty="0"/>
              <a:t> teams whenever needed, regardless of where an occurrence happens.</a:t>
            </a:r>
          </a:p>
          <a:p>
            <a:r>
              <a:rPr lang="en-US" dirty="0"/>
              <a:t>Regular </a:t>
            </a:r>
            <a:r>
              <a:rPr lang="en-US" b="1" dirty="0"/>
              <a:t>competence assessments</a:t>
            </a:r>
            <a:r>
              <a:rPr lang="en-US" dirty="0"/>
              <a:t> and tracking of training progress will guarantee that investigators maintain up-to-date skills.</a:t>
            </a:r>
          </a:p>
          <a:p>
            <a:r>
              <a:rPr lang="en-US" i="1" dirty="0"/>
              <a:t>Ultimately, independence without competence is meaningless — capability comes from trained, professional investigators ready to act when needed.</a:t>
            </a:r>
            <a:endParaRPr lang="en-US" dirty="0"/>
          </a:p>
          <a:p>
            <a:endParaRPr lang="en-GB" dirty="0"/>
          </a:p>
        </p:txBody>
      </p:sp>
      <p:sp>
        <p:nvSpPr>
          <p:cNvPr id="4" name="Slide Number Placeholder 3"/>
          <p:cNvSpPr>
            <a:spLocks noGrp="1"/>
          </p:cNvSpPr>
          <p:nvPr>
            <p:ph type="sldNum" sz="quarter" idx="5"/>
          </p:nvPr>
        </p:nvSpPr>
        <p:spPr/>
        <p:txBody>
          <a:bodyPr/>
          <a:lstStyle/>
          <a:p>
            <a:fld id="{DEE2DEFF-DAF2-44C3-825F-91C5EAFBF523}" type="slidenum">
              <a:rPr lang="en-GB" smtClean="0"/>
              <a:t>32</a:t>
            </a:fld>
            <a:endParaRPr lang="en-GB"/>
          </a:p>
        </p:txBody>
      </p:sp>
    </p:spTree>
    <p:extLst>
      <p:ext uri="{BB962C8B-B14F-4D97-AF65-F5344CB8AC3E}">
        <p14:creationId xmlns:p14="http://schemas.microsoft.com/office/powerpoint/2010/main" val="640911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and technical capacity must be matched by strong </a:t>
            </a:r>
            <a:r>
              <a:rPr lang="en-US" b="1" dirty="0"/>
              <a:t>governance</a:t>
            </a:r>
            <a:r>
              <a:rPr lang="en-US" dirty="0"/>
              <a:t> and </a:t>
            </a:r>
            <a:r>
              <a:rPr lang="en-US" b="1" dirty="0"/>
              <a:t>institutional continuity</a:t>
            </a:r>
            <a:r>
              <a:rPr lang="en-US" dirty="0"/>
              <a:t>.</a:t>
            </a:r>
          </a:p>
          <a:p>
            <a:r>
              <a:rPr lang="en-US" dirty="0"/>
              <a:t>Governance must ensure </a:t>
            </a:r>
            <a:r>
              <a:rPr lang="en-US" b="1" dirty="0"/>
              <a:t>accountability without interference</a:t>
            </a:r>
            <a:r>
              <a:rPr lang="en-US" dirty="0"/>
              <a:t>: States should oversee performance and results, but never influence individual investigations.</a:t>
            </a:r>
          </a:p>
          <a:p>
            <a:r>
              <a:rPr lang="en-US" dirty="0"/>
              <a:t>The governing framework — whether national or regional — should provide </a:t>
            </a:r>
            <a:r>
              <a:rPr lang="en-US" b="1" dirty="0"/>
              <a:t>clear reporting lines</a:t>
            </a:r>
            <a:r>
              <a:rPr lang="en-US" dirty="0"/>
              <a:t>, periodic audits, and performance reviews, all focused on safety outcomes.</a:t>
            </a:r>
          </a:p>
          <a:p>
            <a:r>
              <a:rPr lang="en-US" dirty="0"/>
              <a:t>Staffing should be </a:t>
            </a:r>
            <a:r>
              <a:rPr lang="en-US" b="1" dirty="0"/>
              <a:t>stable and career-based</a:t>
            </a:r>
            <a:r>
              <a:rPr lang="en-US" dirty="0"/>
              <a:t>, with retention mechanisms to avoid the loss of expertise between investigations.</a:t>
            </a:r>
          </a:p>
          <a:p>
            <a:r>
              <a:rPr lang="en-US" dirty="0"/>
              <a:t>Strategic partnerships with </a:t>
            </a:r>
            <a:r>
              <a:rPr lang="en-US" b="1" dirty="0"/>
              <a:t>ICAO, established RAIOs, and academic institutions</a:t>
            </a:r>
            <a:r>
              <a:rPr lang="en-US" dirty="0"/>
              <a:t> can further strengthen capacity and ensure access to global best practices.</a:t>
            </a:r>
          </a:p>
          <a:p>
            <a:r>
              <a:rPr lang="en-US" dirty="0"/>
              <a:t>Finally, transparency must extend to the system itself: annual reports, published statistics, and safety recommendations help demonstrate the value of the investigation function to both governments and the public.</a:t>
            </a:r>
          </a:p>
          <a:p>
            <a:r>
              <a:rPr lang="en-US" i="1" dirty="0"/>
              <a:t>Good governance protects independence, ensures accountability, and transforms the investigation authority into a lasting instrument of aviation safety.</a:t>
            </a:r>
            <a:endParaRPr lang="en-US" dirty="0"/>
          </a:p>
          <a:p>
            <a:endParaRPr lang="en-GB" dirty="0"/>
          </a:p>
        </p:txBody>
      </p:sp>
      <p:sp>
        <p:nvSpPr>
          <p:cNvPr id="4" name="Slide Number Placeholder 3"/>
          <p:cNvSpPr>
            <a:spLocks noGrp="1"/>
          </p:cNvSpPr>
          <p:nvPr>
            <p:ph type="sldNum" sz="quarter" idx="5"/>
          </p:nvPr>
        </p:nvSpPr>
        <p:spPr/>
        <p:txBody>
          <a:bodyPr/>
          <a:lstStyle/>
          <a:p>
            <a:fld id="{DEE2DEFF-DAF2-44C3-825F-91C5EAFBF523}" type="slidenum">
              <a:rPr lang="en-GB" smtClean="0"/>
              <a:t>33</a:t>
            </a:fld>
            <a:endParaRPr lang="en-GB"/>
          </a:p>
        </p:txBody>
      </p:sp>
    </p:spTree>
    <p:extLst>
      <p:ext uri="{BB962C8B-B14F-4D97-AF65-F5344CB8AC3E}">
        <p14:creationId xmlns:p14="http://schemas.microsoft.com/office/powerpoint/2010/main" val="782413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60681-B5B3-B7E3-7EAB-A99B5C1302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6EF23C-695A-AF94-0DC3-6EEBDA98A0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8F704A-66BA-CF4C-879A-44CB42F916A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FF2638-C1B3-8E0B-8868-CD529DB40593}"/>
              </a:ext>
            </a:extLst>
          </p:cNvPr>
          <p:cNvSpPr>
            <a:spLocks noGrp="1"/>
          </p:cNvSpPr>
          <p:nvPr>
            <p:ph type="sldNum" sz="quarter" idx="10"/>
          </p:nvPr>
        </p:nvSpPr>
        <p:spPr/>
        <p:txBody>
          <a:bodyPr/>
          <a:lstStyle/>
          <a:p>
            <a:fld id="{76825EA4-5108-4797-B65B-5F8B9448201E}" type="slidenum">
              <a:rPr lang="en-GB" smtClean="0"/>
              <a:t>34</a:t>
            </a:fld>
            <a:endParaRPr lang="en-GB"/>
          </a:p>
        </p:txBody>
      </p:sp>
    </p:spTree>
    <p:extLst>
      <p:ext uri="{BB962C8B-B14F-4D97-AF65-F5344CB8AC3E}">
        <p14:creationId xmlns:p14="http://schemas.microsoft.com/office/powerpoint/2010/main" val="2387021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Establishing an independent and sustainable investigation system — whether national or regional — offers benefits that go far beyond compliance.</a:t>
            </a:r>
          </a:p>
          <a:p>
            <a:r>
              <a:rPr lang="en-US" dirty="0"/>
              <a:t>First, it enhances </a:t>
            </a:r>
            <a:r>
              <a:rPr lang="en-US" b="1" dirty="0"/>
              <a:t>safety credibility</a:t>
            </a:r>
            <a:r>
              <a:rPr lang="en-US" dirty="0"/>
              <a:t>. When investigations are independent and transparent, they strengthen public confidence in civil aviation oversight.</a:t>
            </a:r>
          </a:p>
          <a:p>
            <a:r>
              <a:rPr lang="en-US" dirty="0"/>
              <a:t>Second, it reinforces the </a:t>
            </a:r>
            <a:r>
              <a:rPr lang="en-US" b="1" dirty="0"/>
              <a:t>collective reputation of the OECS</a:t>
            </a:r>
            <a:r>
              <a:rPr lang="en-US" dirty="0"/>
              <a:t> within ICAO and the global aviation community, demonstrating regional leadership and commitment to safety governance.</a:t>
            </a:r>
          </a:p>
          <a:p>
            <a:r>
              <a:rPr lang="en-US" dirty="0"/>
              <a:t>Third, it enables </a:t>
            </a:r>
            <a:r>
              <a:rPr lang="en-US" b="1" dirty="0"/>
              <a:t>better use of limited resources</a:t>
            </a:r>
            <a:r>
              <a:rPr lang="en-US" dirty="0"/>
              <a:t> — pooling expertise, training, and facilities across States for greater efficiency.</a:t>
            </a:r>
          </a:p>
          <a:p>
            <a:r>
              <a:rPr lang="en-US" dirty="0"/>
              <a:t>It also creates a platform for </a:t>
            </a:r>
            <a:r>
              <a:rPr lang="en-US" b="1" dirty="0"/>
              <a:t>consistent investigation practices</a:t>
            </a:r>
            <a:r>
              <a:rPr lang="en-US" dirty="0"/>
              <a:t>, improving the quality of safety data, analysis, and recommendations across the region.</a:t>
            </a:r>
          </a:p>
          <a:p>
            <a:r>
              <a:rPr lang="en-US" dirty="0"/>
              <a:t>Finally, a strong investigation system encourages </a:t>
            </a:r>
            <a:r>
              <a:rPr lang="en-US" b="1" dirty="0"/>
              <a:t>learning and prevention</a:t>
            </a:r>
            <a:r>
              <a:rPr lang="en-US" dirty="0"/>
              <a:t>, helping to identify systemic risks before they lead to accidents.</a:t>
            </a:r>
          </a:p>
          <a:p>
            <a:r>
              <a:rPr lang="en-US" i="1" dirty="0"/>
              <a:t>This is not only about meeting obligations — it is about building a safer, stronger, and more credible aviation system for the entire OECS region.</a:t>
            </a:r>
            <a:endParaRPr lang="en-US" dirty="0"/>
          </a:p>
          <a:p>
            <a:endParaRPr lang="en-GB" dirty="0"/>
          </a:p>
        </p:txBody>
      </p:sp>
      <p:sp>
        <p:nvSpPr>
          <p:cNvPr id="4" name="Slide Number Placeholder 3"/>
          <p:cNvSpPr>
            <a:spLocks noGrp="1"/>
          </p:cNvSpPr>
          <p:nvPr>
            <p:ph type="sldNum" sz="quarter" idx="5"/>
          </p:nvPr>
        </p:nvSpPr>
        <p:spPr/>
        <p:txBody>
          <a:bodyPr/>
          <a:lstStyle/>
          <a:p>
            <a:fld id="{DEE2DEFF-DAF2-44C3-825F-91C5EAFBF523}" type="slidenum">
              <a:rPr lang="en-GB" smtClean="0"/>
              <a:t>35</a:t>
            </a:fld>
            <a:endParaRPr lang="en-GB"/>
          </a:p>
        </p:txBody>
      </p:sp>
    </p:spTree>
    <p:extLst>
      <p:ext uri="{BB962C8B-B14F-4D97-AF65-F5344CB8AC3E}">
        <p14:creationId xmlns:p14="http://schemas.microsoft.com/office/powerpoint/2010/main" val="12830214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from concept to implementation requires clear, coordinated action by all OECS States.</a:t>
            </a:r>
          </a:p>
          <a:p>
            <a:r>
              <a:rPr lang="en-US" dirty="0"/>
              <a:t>The first step is a </a:t>
            </a:r>
            <a:r>
              <a:rPr lang="en-US" b="1" dirty="0"/>
              <a:t>legal and institutional review</a:t>
            </a:r>
            <a:r>
              <a:rPr lang="en-US" dirty="0"/>
              <a:t> — to identify what amendments are needed in national legislation to ensure full compliance with Annex 13, especially regarding independence.</a:t>
            </a:r>
          </a:p>
          <a:p>
            <a:r>
              <a:rPr lang="en-US" dirty="0"/>
              <a:t>The second step is </a:t>
            </a:r>
            <a:r>
              <a:rPr lang="en-US" b="1" dirty="0"/>
              <a:t>political commitment</a:t>
            </a:r>
            <a:r>
              <a:rPr lang="en-US" dirty="0"/>
              <a:t> — a collective decision by Ministers to define the preferred model for the region, whether national or regional, and to assign clear responsibilities for its development.</a:t>
            </a:r>
          </a:p>
          <a:p>
            <a:r>
              <a:rPr lang="en-US" dirty="0"/>
              <a:t>The third step is </a:t>
            </a:r>
            <a:r>
              <a:rPr lang="en-US" b="1" dirty="0"/>
              <a:t>capacity planning</a:t>
            </a:r>
            <a:r>
              <a:rPr lang="en-US" dirty="0"/>
              <a:t> — determining staffing needs, funding requirements, training priorities, and support mechanisms to ensure readiness.</a:t>
            </a:r>
          </a:p>
          <a:p>
            <a:r>
              <a:rPr lang="en-US" dirty="0"/>
              <a:t>Finally, </a:t>
            </a:r>
            <a:r>
              <a:rPr lang="en-US" b="1" dirty="0"/>
              <a:t>regional coordination</a:t>
            </a:r>
            <a:r>
              <a:rPr lang="en-US" dirty="0"/>
              <a:t> will be essential — engaging ECCAA, ICAO, and other partners to support the process through technical guidance, funding mechanisms, and exchange of best practices.</a:t>
            </a:r>
          </a:p>
          <a:p>
            <a:r>
              <a:rPr lang="en-US" i="1" dirty="0"/>
              <a:t>Implementation is not about speed, but about precision — ensuring that every step taken leads toward a system that is both compliant and sustainable.</a:t>
            </a:r>
            <a:endParaRPr lang="en-US" dirty="0"/>
          </a:p>
          <a:p>
            <a:endParaRPr lang="en-GB" dirty="0"/>
          </a:p>
        </p:txBody>
      </p:sp>
      <p:sp>
        <p:nvSpPr>
          <p:cNvPr id="4" name="Slide Number Placeholder 3"/>
          <p:cNvSpPr>
            <a:spLocks noGrp="1"/>
          </p:cNvSpPr>
          <p:nvPr>
            <p:ph type="sldNum" sz="quarter" idx="5"/>
          </p:nvPr>
        </p:nvSpPr>
        <p:spPr/>
        <p:txBody>
          <a:bodyPr/>
          <a:lstStyle/>
          <a:p>
            <a:fld id="{DEE2DEFF-DAF2-44C3-825F-91C5EAFBF523}" type="slidenum">
              <a:rPr lang="en-GB" smtClean="0"/>
              <a:t>36</a:t>
            </a:fld>
            <a:endParaRPr lang="en-GB"/>
          </a:p>
        </p:txBody>
      </p:sp>
    </p:spTree>
    <p:extLst>
      <p:ext uri="{BB962C8B-B14F-4D97-AF65-F5344CB8AC3E}">
        <p14:creationId xmlns:p14="http://schemas.microsoft.com/office/powerpoint/2010/main" val="744023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path toward independence and compliance is clear — but it requires commitment from every OECS State.</a:t>
            </a:r>
          </a:p>
          <a:p>
            <a:r>
              <a:rPr lang="en-US" dirty="0"/>
              <a:t>ICAO has already provided the standards and guidance; what remains is for the region to transform those principles into reality.</a:t>
            </a:r>
          </a:p>
          <a:p>
            <a:r>
              <a:rPr lang="en-US" dirty="0"/>
              <a:t>Whether through individual authorities, a regional body, or a combination of both, the objective is the same: </a:t>
            </a:r>
            <a:r>
              <a:rPr lang="en-US" b="1" dirty="0"/>
              <a:t>to ensure that every investigation in the OECS is independent, effective, and focused on safety improvement</a:t>
            </a:r>
            <a:r>
              <a:rPr lang="en-US" dirty="0"/>
              <a:t>.</a:t>
            </a:r>
          </a:p>
          <a:p>
            <a:r>
              <a:rPr lang="en-US" dirty="0"/>
              <a:t>This is not only a technical obligation — it is a </a:t>
            </a:r>
            <a:r>
              <a:rPr lang="en-US" b="1" dirty="0"/>
              <a:t>shared responsibility</a:t>
            </a:r>
            <a:r>
              <a:rPr lang="en-US" dirty="0"/>
              <a:t>, reflecting the values of accountability and cooperation that define the OECS.</a:t>
            </a:r>
          </a:p>
          <a:p>
            <a:r>
              <a:rPr lang="en-US" i="1" dirty="0"/>
              <a:t>The time to act is now — to move from obligation to implementation, and from implementation to leadership in aviation safety.</a:t>
            </a:r>
            <a:endParaRPr lang="en-US" dirty="0"/>
          </a:p>
          <a:p>
            <a:endParaRPr lang="en-GB" dirty="0"/>
          </a:p>
        </p:txBody>
      </p:sp>
      <p:sp>
        <p:nvSpPr>
          <p:cNvPr id="4" name="Slide Number Placeholder 3"/>
          <p:cNvSpPr>
            <a:spLocks noGrp="1"/>
          </p:cNvSpPr>
          <p:nvPr>
            <p:ph type="sldNum" sz="quarter" idx="5"/>
          </p:nvPr>
        </p:nvSpPr>
        <p:spPr/>
        <p:txBody>
          <a:bodyPr/>
          <a:lstStyle/>
          <a:p>
            <a:fld id="{DEE2DEFF-DAF2-44C3-825F-91C5EAFBF523}" type="slidenum">
              <a:rPr lang="en-GB" smtClean="0"/>
              <a:t>37</a:t>
            </a:fld>
            <a:endParaRPr lang="en-GB"/>
          </a:p>
        </p:txBody>
      </p:sp>
    </p:spTree>
    <p:extLst>
      <p:ext uri="{BB962C8B-B14F-4D97-AF65-F5344CB8AC3E}">
        <p14:creationId xmlns:p14="http://schemas.microsoft.com/office/powerpoint/2010/main" val="2760920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36713-CC1B-0DB6-8AFF-A1228EB307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9751B-5CE2-C5F3-9D75-31072FEFD0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B3576E-6468-284E-F329-AA82D5BB6D2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FE6E03D-C256-969A-C848-BD997E1E9AFB}"/>
              </a:ext>
            </a:extLst>
          </p:cNvPr>
          <p:cNvSpPr>
            <a:spLocks noGrp="1"/>
          </p:cNvSpPr>
          <p:nvPr>
            <p:ph type="sldNum" sz="quarter" idx="10"/>
          </p:nvPr>
        </p:nvSpPr>
        <p:spPr/>
        <p:txBody>
          <a:bodyPr/>
          <a:lstStyle/>
          <a:p>
            <a:fld id="{76825EA4-5108-4797-B65B-5F8B9448201E}" type="slidenum">
              <a:rPr lang="en-GB" smtClean="0"/>
              <a:t>38</a:t>
            </a:fld>
            <a:endParaRPr lang="en-GB"/>
          </a:p>
        </p:txBody>
      </p:sp>
    </p:spTree>
    <p:extLst>
      <p:ext uri="{BB962C8B-B14F-4D97-AF65-F5344CB8AC3E}">
        <p14:creationId xmlns:p14="http://schemas.microsoft.com/office/powerpoint/2010/main" val="34989682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 regional voice, an independent path, a safer future.</a:t>
            </a:r>
            <a:endParaRPr lang="en-US" dirty="0"/>
          </a:p>
          <a:p>
            <a:r>
              <a:rPr lang="en-US" dirty="0"/>
              <a:t>These few words capture the essence of everything we have discussed today.</a:t>
            </a:r>
          </a:p>
          <a:p>
            <a:r>
              <a:rPr lang="en-US" dirty="0"/>
              <a:t>The </a:t>
            </a:r>
            <a:r>
              <a:rPr lang="en-US" b="1" dirty="0"/>
              <a:t>regional voice</a:t>
            </a:r>
            <a:r>
              <a:rPr lang="en-US" dirty="0"/>
              <a:t> represents the strength of cooperation among OECS States — working together, aligning legislation, and sharing expertise.</a:t>
            </a:r>
          </a:p>
          <a:p>
            <a:r>
              <a:rPr lang="en-US" dirty="0"/>
              <a:t>The </a:t>
            </a:r>
            <a:r>
              <a:rPr lang="en-US" b="1" dirty="0"/>
              <a:t>independent path</a:t>
            </a:r>
            <a:r>
              <a:rPr lang="en-US" dirty="0"/>
              <a:t> reminds us that compliance with international requirements begins with independence — legal, institutional, and financial — the foundation of every credible investigation system.</a:t>
            </a:r>
          </a:p>
          <a:p>
            <a:r>
              <a:rPr lang="en-US" dirty="0"/>
              <a:t>And the </a:t>
            </a:r>
            <a:r>
              <a:rPr lang="en-US" b="1" dirty="0"/>
              <a:t>safer future</a:t>
            </a:r>
            <a:r>
              <a:rPr lang="en-US" dirty="0"/>
              <a:t> is the outcome we all aim for: a regional system capable of learning from every occurrence and preventing the next one.</a:t>
            </a:r>
          </a:p>
          <a:p>
            <a:r>
              <a:rPr lang="en-US" i="1" dirty="0"/>
              <a:t>Independence is not an end in itself; it is the means through which the OECS can deliver on its responsibility to protect lives and strengthen aviation safety across the region.</a:t>
            </a:r>
            <a:endParaRPr lang="en-US" dirty="0"/>
          </a:p>
          <a:p>
            <a:endParaRPr lang="en-GB" dirty="0"/>
          </a:p>
        </p:txBody>
      </p:sp>
      <p:sp>
        <p:nvSpPr>
          <p:cNvPr id="4" name="Slide Number Placeholder 3"/>
          <p:cNvSpPr>
            <a:spLocks noGrp="1"/>
          </p:cNvSpPr>
          <p:nvPr>
            <p:ph type="sldNum" sz="quarter" idx="5"/>
          </p:nvPr>
        </p:nvSpPr>
        <p:spPr/>
        <p:txBody>
          <a:bodyPr/>
          <a:lstStyle/>
          <a:p>
            <a:fld id="{DEE2DEFF-DAF2-44C3-825F-91C5EAFBF523}" type="slidenum">
              <a:rPr lang="en-GB" smtClean="0"/>
              <a:t>39</a:t>
            </a:fld>
            <a:endParaRPr lang="en-GB"/>
          </a:p>
        </p:txBody>
      </p:sp>
    </p:spTree>
    <p:extLst>
      <p:ext uri="{BB962C8B-B14F-4D97-AF65-F5344CB8AC3E}">
        <p14:creationId xmlns:p14="http://schemas.microsoft.com/office/powerpoint/2010/main" val="3027448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0DE99-B64A-7167-75E4-47DBFE0BCE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F33871-D0DE-2CE5-98A8-F94CF6C96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EA284A-F5A7-75F4-D662-25FAA83B1E6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7170158-9A5D-6D34-2DF4-BF0EE133E1DC}"/>
              </a:ext>
            </a:extLst>
          </p:cNvPr>
          <p:cNvSpPr>
            <a:spLocks noGrp="1"/>
          </p:cNvSpPr>
          <p:nvPr>
            <p:ph type="sldNum" sz="quarter" idx="10"/>
          </p:nvPr>
        </p:nvSpPr>
        <p:spPr/>
        <p:txBody>
          <a:bodyPr/>
          <a:lstStyle/>
          <a:p>
            <a:fld id="{76825EA4-5108-4797-B65B-5F8B9448201E}" type="slidenum">
              <a:rPr lang="en-GB" smtClean="0"/>
              <a:t>5</a:t>
            </a:fld>
            <a:endParaRPr lang="en-GB"/>
          </a:p>
        </p:txBody>
      </p:sp>
    </p:spTree>
    <p:extLst>
      <p:ext uri="{BB962C8B-B14F-4D97-AF65-F5344CB8AC3E}">
        <p14:creationId xmlns:p14="http://schemas.microsoft.com/office/powerpoint/2010/main" val="497435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C122B-E21E-4CCB-7A71-ABAE1DA26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C65D47-6433-D7D2-C9F5-8E1C3B7CEE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808F2A-737B-E129-6760-0CED99DB2542}"/>
              </a:ext>
            </a:extLst>
          </p:cNvPr>
          <p:cNvSpPr>
            <a:spLocks noGrp="1"/>
          </p:cNvSpPr>
          <p:nvPr>
            <p:ph type="body" idx="1"/>
          </p:nvPr>
        </p:nvSpPr>
        <p:spPr/>
        <p:txBody>
          <a:bodyPr/>
          <a:lstStyle/>
          <a:p>
            <a:r>
              <a:rPr lang="en-US" dirty="0"/>
              <a:t>The foundation for aircraft accident investigation lies in international law.</a:t>
            </a:r>
          </a:p>
          <a:p>
            <a:r>
              <a:rPr lang="en-US" dirty="0"/>
              <a:t>Article 26 of the Chicago Convention establishes a clear obligation: whenever an accident involving the aircraft of another Contracting State occurs within a State’s territory, that State must institute an inquiry into the circumstances of the accident.</a:t>
            </a:r>
          </a:p>
          <a:p>
            <a:r>
              <a:rPr lang="en-US" dirty="0"/>
              <a:t>It also </a:t>
            </a:r>
            <a:r>
              <a:rPr lang="en-US" dirty="0" err="1"/>
              <a:t>recognises</a:t>
            </a:r>
            <a:r>
              <a:rPr lang="en-US" dirty="0"/>
              <a:t> the rights of other interested States — such as the State of Registry, the State of Operator, and the State of Design or Manufacture — to participate in the investigation.</a:t>
            </a:r>
          </a:p>
          <a:p>
            <a:r>
              <a:rPr lang="en-US" dirty="0"/>
              <a:t>These obligations are further detailed in Annex 13, which sets out the Standards and Recommended Practices for accident and incident investigation.</a:t>
            </a:r>
          </a:p>
          <a:p>
            <a:r>
              <a:rPr lang="en-US" dirty="0"/>
              <a:t>Annex 13 defines the purpose of an investigation: it is not to apportion blame or liability, but to prevent future occurrences through the identification of causes and contributing factors.</a:t>
            </a:r>
          </a:p>
          <a:p>
            <a:r>
              <a:rPr lang="en-US" dirty="0"/>
              <a:t>In short, States must investigate, must cooperate, and must do so with safety — not responsibility — as the goal.</a:t>
            </a:r>
          </a:p>
          <a:p>
            <a:endParaRPr lang="en-GB" dirty="0"/>
          </a:p>
        </p:txBody>
      </p:sp>
      <p:sp>
        <p:nvSpPr>
          <p:cNvPr id="4" name="Slide Number Placeholder 3">
            <a:extLst>
              <a:ext uri="{FF2B5EF4-FFF2-40B4-BE49-F238E27FC236}">
                <a16:creationId xmlns:a16="http://schemas.microsoft.com/office/drawing/2014/main" id="{F74286C4-9A9C-E5EA-2D3E-F314BCAF6349}"/>
              </a:ext>
            </a:extLst>
          </p:cNvPr>
          <p:cNvSpPr>
            <a:spLocks noGrp="1"/>
          </p:cNvSpPr>
          <p:nvPr>
            <p:ph type="sldNum" sz="quarter" idx="10"/>
          </p:nvPr>
        </p:nvSpPr>
        <p:spPr/>
        <p:txBody>
          <a:bodyPr/>
          <a:lstStyle/>
          <a:p>
            <a:fld id="{76825EA4-5108-4797-B65B-5F8B9448201E}" type="slidenum">
              <a:rPr lang="en-GB" smtClean="0"/>
              <a:t>6</a:t>
            </a:fld>
            <a:endParaRPr lang="en-GB"/>
          </a:p>
        </p:txBody>
      </p:sp>
    </p:spTree>
    <p:extLst>
      <p:ext uri="{BB962C8B-B14F-4D97-AF65-F5344CB8AC3E}">
        <p14:creationId xmlns:p14="http://schemas.microsoft.com/office/powerpoint/2010/main" val="1521581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D9A60-BBFE-ADAD-A0B5-0E935D6D7F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1BF82E-636F-80C1-F54E-D5D29549A8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A6D6B-11CF-7FEC-CDDD-054A00E839A6}"/>
              </a:ext>
            </a:extLst>
          </p:cNvPr>
          <p:cNvSpPr>
            <a:spLocks noGrp="1"/>
          </p:cNvSpPr>
          <p:nvPr>
            <p:ph type="body" idx="1"/>
          </p:nvPr>
        </p:nvSpPr>
        <p:spPr/>
        <p:txBody>
          <a:bodyPr/>
          <a:lstStyle/>
          <a:p>
            <a:r>
              <a:rPr lang="en-US" dirty="0"/>
              <a:t>At the heart of Annex 13 is a very simple but powerful principle: </a:t>
            </a:r>
            <a:r>
              <a:rPr lang="en-US" b="1" dirty="0"/>
              <a:t>the objective of an investigation is prevention, not blame.</a:t>
            </a:r>
            <a:endParaRPr lang="en-US" dirty="0"/>
          </a:p>
          <a:p>
            <a:r>
              <a:rPr lang="en-US" dirty="0"/>
              <a:t>Accident investigation is a technical process. Its purpose is to understand what happened, why it happened, and how similar events can be avoided in the future.</a:t>
            </a:r>
          </a:p>
          <a:p>
            <a:r>
              <a:rPr lang="en-US" dirty="0"/>
              <a:t>When investigations are used to assign blame or liability, the real causes often remain hidden, because individuals and </a:t>
            </a:r>
            <a:r>
              <a:rPr lang="en-US" dirty="0" err="1"/>
              <a:t>organisations</a:t>
            </a:r>
            <a:r>
              <a:rPr lang="en-US" dirty="0"/>
              <a:t> become defensive instead of transparent.</a:t>
            </a:r>
          </a:p>
          <a:p>
            <a:r>
              <a:rPr lang="en-US" dirty="0"/>
              <a:t>But when the focus stays on learning and prevention, the investigation becomes a tool for safety improvement.</a:t>
            </a:r>
          </a:p>
          <a:p>
            <a:r>
              <a:rPr lang="en-US" dirty="0"/>
              <a:t>This is why ICAO insists that investigations must be independent, objective, and focused exclusively on enhancing aviation safety — not on determining fault or punishment.</a:t>
            </a:r>
          </a:p>
          <a:p>
            <a:r>
              <a:rPr lang="en-US" i="1" dirty="0"/>
              <a:t>This principle — prevention over blame — is the foundation of everything that follows.</a:t>
            </a:r>
            <a:endParaRPr lang="en-US" dirty="0"/>
          </a:p>
          <a:p>
            <a:endParaRPr lang="en-GB" dirty="0"/>
          </a:p>
        </p:txBody>
      </p:sp>
      <p:sp>
        <p:nvSpPr>
          <p:cNvPr id="4" name="Slide Number Placeholder 3">
            <a:extLst>
              <a:ext uri="{FF2B5EF4-FFF2-40B4-BE49-F238E27FC236}">
                <a16:creationId xmlns:a16="http://schemas.microsoft.com/office/drawing/2014/main" id="{3B66614F-B232-F620-013E-2C589355E4B9}"/>
              </a:ext>
            </a:extLst>
          </p:cNvPr>
          <p:cNvSpPr>
            <a:spLocks noGrp="1"/>
          </p:cNvSpPr>
          <p:nvPr>
            <p:ph type="sldNum" sz="quarter" idx="10"/>
          </p:nvPr>
        </p:nvSpPr>
        <p:spPr/>
        <p:txBody>
          <a:bodyPr/>
          <a:lstStyle/>
          <a:p>
            <a:fld id="{76825EA4-5108-4797-B65B-5F8B9448201E}" type="slidenum">
              <a:rPr lang="en-GB" smtClean="0"/>
              <a:t>7</a:t>
            </a:fld>
            <a:endParaRPr lang="en-GB"/>
          </a:p>
        </p:txBody>
      </p:sp>
    </p:spTree>
    <p:extLst>
      <p:ext uri="{BB962C8B-B14F-4D97-AF65-F5344CB8AC3E}">
        <p14:creationId xmlns:p14="http://schemas.microsoft.com/office/powerpoint/2010/main" val="223286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CB926-EB81-9F85-23F0-CCC5EBC967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9EC6ED-1EA2-49E2-1B13-5C372B13BF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29C8BA-7255-1679-7903-2801CDF8472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D73DB14-B95E-18CF-1202-6877258F9E60}"/>
              </a:ext>
            </a:extLst>
          </p:cNvPr>
          <p:cNvSpPr>
            <a:spLocks noGrp="1"/>
          </p:cNvSpPr>
          <p:nvPr>
            <p:ph type="sldNum" sz="quarter" idx="10"/>
          </p:nvPr>
        </p:nvSpPr>
        <p:spPr/>
        <p:txBody>
          <a:bodyPr/>
          <a:lstStyle/>
          <a:p>
            <a:fld id="{76825EA4-5108-4797-B65B-5F8B9448201E}" type="slidenum">
              <a:rPr lang="en-GB" smtClean="0"/>
              <a:t>8</a:t>
            </a:fld>
            <a:endParaRPr lang="en-GB"/>
          </a:p>
        </p:txBody>
      </p:sp>
    </p:spTree>
    <p:extLst>
      <p:ext uri="{BB962C8B-B14F-4D97-AF65-F5344CB8AC3E}">
        <p14:creationId xmlns:p14="http://schemas.microsoft.com/office/powerpoint/2010/main" val="1036770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Annex 13 goes beyond the obligation to investigate — it also establishes how that investigation must be </a:t>
            </a:r>
            <a:r>
              <a:rPr lang="en-US" dirty="0" err="1"/>
              <a:t>organised</a:t>
            </a:r>
            <a:r>
              <a:rPr lang="en-US" dirty="0"/>
              <a:t>.</a:t>
            </a:r>
          </a:p>
          <a:p>
            <a:r>
              <a:rPr lang="en-US" dirty="0"/>
              <a:t>One of the most critical requirements is </a:t>
            </a:r>
            <a:r>
              <a:rPr lang="en-US" b="1" dirty="0"/>
              <a:t>institutional independence</a:t>
            </a:r>
            <a:r>
              <a:rPr lang="en-US" dirty="0"/>
              <a:t>.</a:t>
            </a:r>
          </a:p>
          <a:p>
            <a:r>
              <a:rPr lang="en-US" dirty="0"/>
              <a:t>The authority responsible for accident investigation must be completely separate from other entities involved in aviation, especially those whose actions or decisions may be under examination.</a:t>
            </a:r>
          </a:p>
          <a:p>
            <a:r>
              <a:rPr lang="en-US" dirty="0"/>
              <a:t>This means it must be independent from the civil aviation regulator, from the oversight authority, from operators and service providers, and from political influence.</a:t>
            </a:r>
          </a:p>
          <a:p>
            <a:r>
              <a:rPr lang="en-US" dirty="0"/>
              <a:t>The investigation must be carried out by an </a:t>
            </a:r>
            <a:r>
              <a:rPr lang="en-US" dirty="0" err="1"/>
              <a:t>organisation</a:t>
            </a:r>
            <a:r>
              <a:rPr lang="en-US" dirty="0"/>
              <a:t> whose only responsibility is to find the causes of the occurrence and to recommend safety improvements.</a:t>
            </a:r>
          </a:p>
          <a:p>
            <a:r>
              <a:rPr lang="en-US" dirty="0"/>
              <a:t>Without institutional independence, there is always the risk that the investigation may be influenced — even unintentionally — by interests unrelated to safety.</a:t>
            </a:r>
          </a:p>
          <a:p>
            <a:r>
              <a:rPr lang="en-US" i="1" dirty="0"/>
              <a:t>Independence ensures credibility and, ultimately, trust in the findings.</a:t>
            </a:r>
            <a:endParaRPr lang="en-US" dirty="0"/>
          </a:p>
          <a:p>
            <a:endParaRPr lang="en-GB" dirty="0"/>
          </a:p>
        </p:txBody>
      </p:sp>
      <p:sp>
        <p:nvSpPr>
          <p:cNvPr id="4" name="Slide Number Placeholder 3"/>
          <p:cNvSpPr>
            <a:spLocks noGrp="1"/>
          </p:cNvSpPr>
          <p:nvPr>
            <p:ph type="sldNum" sz="quarter" idx="5"/>
          </p:nvPr>
        </p:nvSpPr>
        <p:spPr/>
        <p:txBody>
          <a:bodyPr/>
          <a:lstStyle/>
          <a:p>
            <a:fld id="{DEE2DEFF-DAF2-44C3-825F-91C5EAFBF523}" type="slidenum">
              <a:rPr lang="en-GB" smtClean="0"/>
              <a:t>9</a:t>
            </a:fld>
            <a:endParaRPr lang="en-GB"/>
          </a:p>
        </p:txBody>
      </p:sp>
    </p:spTree>
    <p:extLst>
      <p:ext uri="{BB962C8B-B14F-4D97-AF65-F5344CB8AC3E}">
        <p14:creationId xmlns:p14="http://schemas.microsoft.com/office/powerpoint/2010/main" val="3954850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Institutional independence is only the first step.</a:t>
            </a:r>
          </a:p>
          <a:p>
            <a:r>
              <a:rPr lang="en-US" dirty="0"/>
              <a:t>Even when an investigation authority is structurally separate, it must also be </a:t>
            </a:r>
            <a:r>
              <a:rPr lang="en-US" b="1" dirty="0"/>
              <a:t>functionally independent</a:t>
            </a:r>
            <a:r>
              <a:rPr lang="en-US" dirty="0"/>
              <a:t> — free to act without external interference.</a:t>
            </a:r>
          </a:p>
          <a:p>
            <a:r>
              <a:rPr lang="en-US" dirty="0"/>
              <a:t>Functional independence means that investigators must be able to make decisions about their work — what to investigate, who to assign, how to use resources, and when to release information — without pressure from any outside entity.</a:t>
            </a:r>
          </a:p>
          <a:p>
            <a:r>
              <a:rPr lang="en-US" dirty="0"/>
              <a:t>It also includes </a:t>
            </a:r>
            <a:r>
              <a:rPr lang="en-US" b="1" dirty="0"/>
              <a:t>administrative and financial autonomy</a:t>
            </a:r>
            <a:r>
              <a:rPr lang="en-US" dirty="0"/>
              <a:t>.</a:t>
            </a:r>
          </a:p>
          <a:p>
            <a:r>
              <a:rPr lang="en-US" dirty="0"/>
              <a:t>If the </a:t>
            </a:r>
            <a:r>
              <a:rPr lang="en-US" dirty="0" err="1"/>
              <a:t>organisation</a:t>
            </a:r>
            <a:r>
              <a:rPr lang="en-US" dirty="0"/>
              <a:t> depends on another authority for its budget, travel approvals, or procurement decisions, that authority could indirectly influence the investigation — for example, by deciding which investigators can travel to a site or when equipment can be purchased.</a:t>
            </a:r>
          </a:p>
          <a:p>
            <a:r>
              <a:rPr lang="en-US" dirty="0"/>
              <a:t>This is why Annex 13 and ICAO guidance call for independence not only in structure, but also in operation, funding, and decision-making.</a:t>
            </a:r>
          </a:p>
          <a:p>
            <a:r>
              <a:rPr lang="en-US" i="1" dirty="0"/>
              <a:t>Functional independence ensures that investigations can be conducted objectively, effectively, and free from administrative control.</a:t>
            </a:r>
            <a:endParaRPr lang="en-US" dirty="0"/>
          </a:p>
          <a:p>
            <a:endParaRPr lang="en-GB" dirty="0"/>
          </a:p>
        </p:txBody>
      </p:sp>
      <p:sp>
        <p:nvSpPr>
          <p:cNvPr id="4" name="Slide Number Placeholder 3"/>
          <p:cNvSpPr>
            <a:spLocks noGrp="1"/>
          </p:cNvSpPr>
          <p:nvPr>
            <p:ph type="sldNum" sz="quarter" idx="5"/>
          </p:nvPr>
        </p:nvSpPr>
        <p:spPr/>
        <p:txBody>
          <a:bodyPr/>
          <a:lstStyle/>
          <a:p>
            <a:fld id="{DEE2DEFF-DAF2-44C3-825F-91C5EAFBF523}" type="slidenum">
              <a:rPr lang="en-GB" smtClean="0"/>
              <a:t>10</a:t>
            </a:fld>
            <a:endParaRPr lang="en-GB"/>
          </a:p>
        </p:txBody>
      </p:sp>
    </p:spTree>
    <p:extLst>
      <p:ext uri="{BB962C8B-B14F-4D97-AF65-F5344CB8AC3E}">
        <p14:creationId xmlns:p14="http://schemas.microsoft.com/office/powerpoint/2010/main" val="1054433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solidFill>
                  <a:srgbClr val="FFC000"/>
                </a:solidFill>
                <a:latin typeface="Arial" pitchFamily="34" charset="0"/>
                <a:cs typeface="Arial"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5A687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CA" dirty="0"/>
          </a:p>
        </p:txBody>
      </p:sp>
      <p:sp>
        <p:nvSpPr>
          <p:cNvPr id="4" name="Date Placeholder 3"/>
          <p:cNvSpPr>
            <a:spLocks noGrp="1"/>
          </p:cNvSpPr>
          <p:nvPr>
            <p:ph type="dt" sz="half" idx="10"/>
          </p:nvPr>
        </p:nvSpPr>
        <p:spPr>
          <a:xfrm>
            <a:off x="609600" y="6597352"/>
            <a:ext cx="2844800" cy="365125"/>
          </a:xfrm>
        </p:spPr>
        <p:txBody>
          <a:bodyPr/>
          <a:lstStyle/>
          <a:p>
            <a:fld id="{60D3C204-BFC8-40DF-BCA5-4BA5280D0F4D}" type="datetimeFigureOut">
              <a:rPr lang="en-CA" smtClean="0"/>
              <a:t>2025-11-10</a:t>
            </a:fld>
            <a:endParaRPr lang="en-CA"/>
          </a:p>
        </p:txBody>
      </p:sp>
      <p:sp>
        <p:nvSpPr>
          <p:cNvPr id="5" name="Footer Placeholder 4"/>
          <p:cNvSpPr>
            <a:spLocks noGrp="1"/>
          </p:cNvSpPr>
          <p:nvPr>
            <p:ph type="ftr" sz="quarter" idx="11"/>
          </p:nvPr>
        </p:nvSpPr>
        <p:spPr>
          <a:xfrm>
            <a:off x="4165600" y="6597352"/>
            <a:ext cx="3860800" cy="365125"/>
          </a:xfrm>
        </p:spPr>
        <p:txBody>
          <a:bodyPr/>
          <a:lstStyle/>
          <a:p>
            <a:endParaRPr lang="en-CA"/>
          </a:p>
        </p:txBody>
      </p:sp>
      <p:sp>
        <p:nvSpPr>
          <p:cNvPr id="6" name="Slide Number Placeholder 5"/>
          <p:cNvSpPr>
            <a:spLocks noGrp="1"/>
          </p:cNvSpPr>
          <p:nvPr>
            <p:ph type="sldNum" sz="quarter" idx="12"/>
          </p:nvPr>
        </p:nvSpPr>
        <p:spPr>
          <a:xfrm>
            <a:off x="8737600" y="6597352"/>
            <a:ext cx="2844800" cy="365125"/>
          </a:xfrm>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430670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6501341"/>
            <a:ext cx="12192000" cy="356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3455556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Rectangle 5"/>
          <p:cNvSpPr/>
          <p:nvPr userDrawn="1"/>
        </p:nvSpPr>
        <p:spPr>
          <a:xfrm>
            <a:off x="0" y="6501341"/>
            <a:ext cx="12192000" cy="356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 name="Rectangle 2"/>
          <p:cNvSpPr/>
          <p:nvPr userDrawn="1"/>
        </p:nvSpPr>
        <p:spPr>
          <a:xfrm>
            <a:off x="0" y="0"/>
            <a:ext cx="12192000" cy="6858000"/>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2548610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221704"/>
            <a:ext cx="4011084" cy="1162051"/>
          </a:xfrm>
          <a:prstGeom prst="rect">
            <a:avLst/>
          </a:prstGeom>
        </p:spPr>
        <p:txBody>
          <a:bodyPr anchor="b"/>
          <a:lstStyle>
            <a:lvl1pPr algn="l">
              <a:defRPr sz="2667" b="1">
                <a:solidFill>
                  <a:srgbClr val="CC8004"/>
                </a:solidFill>
                <a:latin typeface="Arial" pitchFamily="34" charset="0"/>
                <a:cs typeface="Arial" pitchFamily="34" charset="0"/>
              </a:defRPr>
            </a:lvl1pPr>
          </a:lstStyle>
          <a:p>
            <a:r>
              <a:rPr lang="en-US"/>
              <a:t>Click to edit Master title style</a:t>
            </a:r>
            <a:endParaRPr lang="en-CA" dirty="0"/>
          </a:p>
        </p:txBody>
      </p:sp>
      <p:sp>
        <p:nvSpPr>
          <p:cNvPr id="3" name="Content Placeholder 2"/>
          <p:cNvSpPr>
            <a:spLocks noGrp="1"/>
          </p:cNvSpPr>
          <p:nvPr>
            <p:ph idx="1"/>
          </p:nvPr>
        </p:nvSpPr>
        <p:spPr>
          <a:xfrm>
            <a:off x="4766733" y="1221706"/>
            <a:ext cx="6815667" cy="459611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2" y="2383756"/>
            <a:ext cx="4011084" cy="3434060"/>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t>2025-11-10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497881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310533"/>
            <a:ext cx="7315200" cy="566739"/>
          </a:xfrm>
          <a:prstGeom prst="rect">
            <a:avLst/>
          </a:prstGeom>
        </p:spPr>
        <p:txBody>
          <a:bodyPr anchor="b"/>
          <a:lstStyle>
            <a:lvl1pPr algn="l">
              <a:defRPr sz="2667" b="1">
                <a:solidFill>
                  <a:srgbClr val="CC8004"/>
                </a:solidFill>
                <a:latin typeface="Arial" pitchFamily="34" charset="0"/>
                <a:cs typeface="Arial" pitchFamily="34" charset="0"/>
              </a:defRPr>
            </a:lvl1pPr>
          </a:lstStyle>
          <a:p>
            <a:r>
              <a:rPr lang="en-US"/>
              <a:t>Click to edit Master title style</a:t>
            </a:r>
            <a:endParaRPr lang="en-CA" dirty="0"/>
          </a:p>
        </p:txBody>
      </p:sp>
      <p:sp>
        <p:nvSpPr>
          <p:cNvPr id="3" name="Picture Placeholder 2"/>
          <p:cNvSpPr>
            <a:spLocks noGrp="1"/>
          </p:cNvSpPr>
          <p:nvPr>
            <p:ph type="pic" idx="1"/>
          </p:nvPr>
        </p:nvSpPr>
        <p:spPr>
          <a:xfrm>
            <a:off x="2389717" y="1412776"/>
            <a:ext cx="7315200" cy="3824733"/>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CA" dirty="0"/>
          </a:p>
        </p:txBody>
      </p:sp>
      <p:sp>
        <p:nvSpPr>
          <p:cNvPr id="4" name="Text Placeholder 3"/>
          <p:cNvSpPr>
            <a:spLocks noGrp="1"/>
          </p:cNvSpPr>
          <p:nvPr>
            <p:ph type="body" sz="half" idx="2"/>
          </p:nvPr>
        </p:nvSpPr>
        <p:spPr>
          <a:xfrm>
            <a:off x="2389717" y="5877272"/>
            <a:ext cx="7315200" cy="432048"/>
          </a:xfrm>
        </p:spPr>
        <p:txBody>
          <a:bodyPr/>
          <a:lstStyle>
            <a:lvl1pPr marL="0" indent="0">
              <a:buNone/>
              <a:defRPr sz="1867">
                <a:solidFill>
                  <a:srgbClr val="FFC000"/>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t>2025-11-10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783364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316764"/>
            <a:ext cx="10972800" cy="1008112"/>
          </a:xfrm>
          <a:prstGeom prst="rect">
            <a:avLst/>
          </a:prstGeom>
        </p:spPr>
        <p:txBody>
          <a:bodyPr/>
          <a:lstStyle>
            <a:lvl1pPr>
              <a:defRPr>
                <a:solidFill>
                  <a:srgbClr val="5A6870"/>
                </a:solidFill>
                <a:latin typeface="Arial" pitchFamily="34" charset="0"/>
                <a:cs typeface="Arial" pitchFamily="34" charset="0"/>
              </a:defRPr>
            </a:lvl1pPr>
          </a:lstStyle>
          <a:p>
            <a:r>
              <a:rPr lang="en-US"/>
              <a:t>Click to edit Master title style</a:t>
            </a:r>
            <a:endParaRPr lang="en-CA" dirty="0"/>
          </a:p>
        </p:txBody>
      </p:sp>
      <p:sp>
        <p:nvSpPr>
          <p:cNvPr id="3" name="Vertical Text Placeholder 2"/>
          <p:cNvSpPr>
            <a:spLocks noGrp="1"/>
          </p:cNvSpPr>
          <p:nvPr>
            <p:ph type="body" orient="vert" idx="1"/>
          </p:nvPr>
        </p:nvSpPr>
        <p:spPr>
          <a:xfrm>
            <a:off x="609600" y="2468893"/>
            <a:ext cx="10972800" cy="3921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0D3C204-BFC8-40DF-BCA5-4BA5280D0F4D}" type="datetimeFigureOut">
              <a:rPr lang="en-CA" smtClean="0"/>
              <a:t>2025-11-10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231181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16765"/>
            <a:ext cx="2743200" cy="4992555"/>
          </a:xfrm>
          <a:prstGeom prst="rect">
            <a:avLst/>
          </a:prstGeom>
        </p:spPr>
        <p:txBody>
          <a:bodyPr vert="eaVert"/>
          <a:lstStyle>
            <a:lvl1pPr>
              <a:defRPr>
                <a:solidFill>
                  <a:srgbClr val="5A6870"/>
                </a:solidFill>
              </a:defRPr>
            </a:lvl1pPr>
          </a:lstStyle>
          <a:p>
            <a:r>
              <a:rPr lang="en-US"/>
              <a:t>Click to edit Master title style</a:t>
            </a:r>
            <a:endParaRPr lang="en-CA" dirty="0"/>
          </a:p>
        </p:txBody>
      </p:sp>
      <p:sp>
        <p:nvSpPr>
          <p:cNvPr id="3" name="Vertical Text Placeholder 2"/>
          <p:cNvSpPr>
            <a:spLocks noGrp="1"/>
          </p:cNvSpPr>
          <p:nvPr>
            <p:ph type="body" orient="vert" idx="1"/>
          </p:nvPr>
        </p:nvSpPr>
        <p:spPr>
          <a:xfrm>
            <a:off x="609600" y="1316765"/>
            <a:ext cx="8026400" cy="49925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t>2025-11-10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157682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2025-11-10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52581"/>
            <a:ext cx="12192000" cy="5080000"/>
          </a:xfrm>
          <a:prstGeom prst="rect">
            <a:avLst/>
          </a:prstGeom>
        </p:spPr>
      </p:pic>
    </p:spTree>
    <p:extLst>
      <p:ext uri="{BB962C8B-B14F-4D97-AF65-F5344CB8AC3E}">
        <p14:creationId xmlns:p14="http://schemas.microsoft.com/office/powerpoint/2010/main" val="1080068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35085"/>
            <a:ext cx="12192000" cy="5784454"/>
          </a:xfrm>
          <a:prstGeom prst="rect">
            <a:avLst/>
          </a:prstGeom>
        </p:spPr>
      </p:pic>
      <p:sp>
        <p:nvSpPr>
          <p:cNvPr id="3" name="Date Placeholder 2"/>
          <p:cNvSpPr>
            <a:spLocks noGrp="1"/>
          </p:cNvSpPr>
          <p:nvPr>
            <p:ph type="dt" sz="half" idx="10"/>
          </p:nvPr>
        </p:nvSpPr>
        <p:spPr/>
        <p:txBody>
          <a:bodyPr/>
          <a:lstStyle/>
          <a:p>
            <a:fld id="{60D3C204-BFC8-40DF-BCA5-4BA5280D0F4D}" type="datetimeFigureOut">
              <a:rPr lang="en-CA" smtClean="0"/>
              <a:t>2025-11-10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sp>
        <p:nvSpPr>
          <p:cNvPr id="2" name="Rectangle 1"/>
          <p:cNvSpPr/>
          <p:nvPr userDrawn="1"/>
        </p:nvSpPr>
        <p:spPr>
          <a:xfrm>
            <a:off x="4751851" y="5501745"/>
            <a:ext cx="2496277" cy="7115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TextBox 5"/>
          <p:cNvSpPr txBox="1"/>
          <p:nvPr userDrawn="1"/>
        </p:nvSpPr>
        <p:spPr>
          <a:xfrm>
            <a:off x="4751851" y="5538140"/>
            <a:ext cx="2496277" cy="584775"/>
          </a:xfrm>
          <a:prstGeom prst="rect">
            <a:avLst/>
          </a:prstGeom>
          <a:noFill/>
        </p:spPr>
        <p:txBody>
          <a:bodyPr wrap="square" rtlCol="0">
            <a:spAutoFit/>
          </a:bodyPr>
          <a:lstStyle/>
          <a:p>
            <a:pPr algn="ctr"/>
            <a:r>
              <a:rPr lang="en-US" sz="3200" dirty="0">
                <a:solidFill>
                  <a:schemeClr val="bg1"/>
                </a:solidFill>
                <a:latin typeface="+mn-lt"/>
              </a:rPr>
              <a:t>THANK YOU!</a:t>
            </a:r>
            <a:endParaRPr lang="en-GB" sz="3200" dirty="0">
              <a:solidFill>
                <a:schemeClr val="bg1"/>
              </a:solidFill>
              <a:latin typeface="+mn-lt"/>
            </a:endParaRPr>
          </a:p>
        </p:txBody>
      </p:sp>
    </p:spTree>
    <p:extLst>
      <p:ext uri="{BB962C8B-B14F-4D97-AF65-F5344CB8AC3E}">
        <p14:creationId xmlns:p14="http://schemas.microsoft.com/office/powerpoint/2010/main" val="2556769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CAO 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71720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508000" y="2078270"/>
            <a:ext cx="6909792" cy="1470025"/>
          </a:xfrm>
          <a:prstGeom prst="rect">
            <a:avLst/>
          </a:prstGeom>
        </p:spPr>
        <p:txBody>
          <a:bodyPr/>
          <a:lstStyle>
            <a:lvl1pPr>
              <a:defRPr>
                <a:effectLst>
                  <a:outerShdw blurRad="50800" dist="38100" dir="2700000" algn="tl" rotWithShape="0">
                    <a:prstClr val="black">
                      <a:alpha val="40000"/>
                    </a:prstClr>
                  </a:outerShdw>
                </a:effectLst>
              </a:defRPr>
            </a:lvl1pPr>
          </a:lstStyle>
          <a:p>
            <a:r>
              <a:rPr lang="en-US" sz="4267">
                <a:solidFill>
                  <a:schemeClr val="bg1"/>
                </a:solidFill>
              </a:rPr>
              <a:t>Click to edit Master title style</a:t>
            </a:r>
            <a:endParaRPr lang="en-CA" sz="4267" dirty="0">
              <a:solidFill>
                <a:schemeClr val="bg1"/>
              </a:solidFill>
            </a:endParaRPr>
          </a:p>
        </p:txBody>
      </p:sp>
      <p:sp>
        <p:nvSpPr>
          <p:cNvPr id="9" name="Subtitle 2"/>
          <p:cNvSpPr>
            <a:spLocks noGrp="1"/>
          </p:cNvSpPr>
          <p:nvPr>
            <p:ph type="subTitle" idx="1"/>
          </p:nvPr>
        </p:nvSpPr>
        <p:spPr>
          <a:xfrm>
            <a:off x="508000" y="3806461"/>
            <a:ext cx="6912768" cy="1248139"/>
          </a:xfrm>
        </p:spPr>
        <p:txBody>
          <a:bodyPr>
            <a:normAutofit/>
          </a:bodyPr>
          <a:lstStyle>
            <a:lvl1pPr marL="0" indent="0" algn="ctr">
              <a:buNone/>
              <a:defRPr/>
            </a:lvl1pPr>
          </a:lstStyle>
          <a:p>
            <a:r>
              <a:rPr lang="en-US" sz="3200">
                <a:solidFill>
                  <a:schemeClr val="accent1"/>
                </a:solidFill>
              </a:rPr>
              <a:t>Click to edit Master subtitle style</a:t>
            </a:r>
            <a:endParaRPr lang="en-CA" sz="3200" dirty="0">
              <a:solidFill>
                <a:schemeClr val="accent1"/>
              </a:solidFill>
            </a:endParaRPr>
          </a:p>
        </p:txBody>
      </p:sp>
    </p:spTree>
    <p:extLst>
      <p:ext uri="{BB962C8B-B14F-4D97-AF65-F5344CB8AC3E}">
        <p14:creationId xmlns:p14="http://schemas.microsoft.com/office/powerpoint/2010/main" val="42899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23014"/>
            <a:ext cx="12192000" cy="6134986"/>
          </a:xfrm>
          <a:prstGeom prst="rect">
            <a:avLst/>
          </a:prstGeom>
        </p:spPr>
      </p:pic>
      <p:sp>
        <p:nvSpPr>
          <p:cNvPr id="7" name="Title 1"/>
          <p:cNvSpPr>
            <a:spLocks noGrp="1"/>
          </p:cNvSpPr>
          <p:nvPr>
            <p:ph type="ctrTitle"/>
          </p:nvPr>
        </p:nvSpPr>
        <p:spPr>
          <a:xfrm>
            <a:off x="527381" y="1604798"/>
            <a:ext cx="6909792" cy="1470025"/>
          </a:xfrm>
          <a:prstGeom prst="rect">
            <a:avLst/>
          </a:prstGeom>
        </p:spPr>
        <p:txBody>
          <a:bodyPr/>
          <a:lstStyle/>
          <a:p>
            <a:r>
              <a:rPr lang="en-US" sz="4267">
                <a:solidFill>
                  <a:schemeClr val="bg1"/>
                </a:solidFill>
              </a:rPr>
              <a:t>Click to edit Master title style</a:t>
            </a:r>
            <a:endParaRPr lang="en-CA" sz="4267" dirty="0">
              <a:solidFill>
                <a:schemeClr val="bg1"/>
              </a:solidFill>
            </a:endParaRPr>
          </a:p>
        </p:txBody>
      </p:sp>
      <p:sp>
        <p:nvSpPr>
          <p:cNvPr id="8" name="Subtitle 2"/>
          <p:cNvSpPr>
            <a:spLocks noGrp="1"/>
          </p:cNvSpPr>
          <p:nvPr>
            <p:ph type="subTitle" idx="1"/>
          </p:nvPr>
        </p:nvSpPr>
        <p:spPr>
          <a:xfrm>
            <a:off x="527381" y="3332989"/>
            <a:ext cx="6912768" cy="1248139"/>
          </a:xfrm>
        </p:spPr>
        <p:txBody>
          <a:bodyPr>
            <a:normAutofit/>
          </a:bodyPr>
          <a:lstStyle>
            <a:lvl1pPr marL="0" indent="0" algn="ctr">
              <a:buNone/>
              <a:defRPr/>
            </a:lvl1pPr>
          </a:lstStyle>
          <a:p>
            <a:r>
              <a:rPr lang="en-US" sz="3200">
                <a:solidFill>
                  <a:schemeClr val="accent1"/>
                </a:solidFill>
              </a:rPr>
              <a:t>Click to edit Master subtitle style</a:t>
            </a:r>
            <a:endParaRPr lang="en-CA" sz="3200" dirty="0">
              <a:solidFill>
                <a:schemeClr val="accent1"/>
              </a:solidFill>
            </a:endParaRPr>
          </a:p>
        </p:txBody>
      </p:sp>
    </p:spTree>
    <p:extLst>
      <p:ext uri="{BB962C8B-B14F-4D97-AF65-F5344CB8AC3E}">
        <p14:creationId xmlns:p14="http://schemas.microsoft.com/office/powerpoint/2010/main" val="775212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38102" y="1453701"/>
            <a:ext cx="9243753" cy="1975293"/>
          </a:xfrm>
          <a:prstGeom prst="rect">
            <a:avLst/>
          </a:prstGeom>
        </p:spPr>
        <p:txBody>
          <a:bodyPr anchor="b">
            <a:normAutofit/>
          </a:bodyPr>
          <a:lstStyle>
            <a:lvl1pPr algn="ctr">
              <a:defRPr sz="7200">
                <a:solidFill>
                  <a:schemeClr val="tx2"/>
                </a:solidFill>
              </a:defRPr>
            </a:lvl1pPr>
          </a:lstStyle>
          <a:p>
            <a:r>
              <a:rPr lang="en-US" dirty="0"/>
              <a:t>Presentation Name</a:t>
            </a:r>
            <a:endParaRPr lang="en-CA" dirty="0"/>
          </a:p>
        </p:txBody>
      </p:sp>
      <p:sp>
        <p:nvSpPr>
          <p:cNvPr id="3" name="Subtitle 2"/>
          <p:cNvSpPr>
            <a:spLocks noGrp="1"/>
          </p:cNvSpPr>
          <p:nvPr>
            <p:ph type="subTitle" idx="1" hasCustomPrompt="1"/>
          </p:nvPr>
        </p:nvSpPr>
        <p:spPr>
          <a:xfrm>
            <a:off x="3470031" y="4014211"/>
            <a:ext cx="5251938" cy="683506"/>
          </a:xfrm>
          <a:prstGeom prst="rect">
            <a:avLst/>
          </a:prstGeom>
        </p:spPr>
        <p:txBody>
          <a:bodyPr>
            <a:normAutofit/>
          </a:bodyPr>
          <a:lstStyle>
            <a:lvl1pPr marL="0" indent="0" algn="ctr">
              <a:buNone/>
              <a:defRPr sz="2800" baseline="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endParaRPr lang="en-CA" dirty="0"/>
          </a:p>
        </p:txBody>
      </p:sp>
      <p:sp>
        <p:nvSpPr>
          <p:cNvPr id="8" name="Line"/>
          <p:cNvSpPr/>
          <p:nvPr userDrawn="1"/>
        </p:nvSpPr>
        <p:spPr>
          <a:xfrm>
            <a:off x="5854325" y="3812413"/>
            <a:ext cx="483351"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4" name="Text Placeholder 13">
            <a:extLst>
              <a:ext uri="{FF2B5EF4-FFF2-40B4-BE49-F238E27FC236}">
                <a16:creationId xmlns:a16="http://schemas.microsoft.com/office/drawing/2014/main" id="{3FB0F194-F532-0EA2-6F0D-8AC352EA40DB}"/>
              </a:ext>
            </a:extLst>
          </p:cNvPr>
          <p:cNvSpPr>
            <a:spLocks noGrp="1"/>
          </p:cNvSpPr>
          <p:nvPr>
            <p:ph type="body" sz="quarter" idx="10" hasCustomPrompt="1"/>
          </p:nvPr>
        </p:nvSpPr>
        <p:spPr>
          <a:xfrm>
            <a:off x="3470275" y="4697413"/>
            <a:ext cx="5251450" cy="706437"/>
          </a:xfrm>
          <a:prstGeom prst="rect">
            <a:avLst/>
          </a:prstGeom>
        </p:spPr>
        <p:txBody>
          <a:bodyPr/>
          <a:lstStyle>
            <a:lvl1pPr marL="0" indent="0" algn="ctr">
              <a:buNone/>
              <a:defRPr>
                <a:solidFill>
                  <a:schemeClr val="bg1">
                    <a:lumMod val="50000"/>
                  </a:schemeClr>
                </a:solidFill>
              </a:defRPr>
            </a:lvl1pPr>
          </a:lstStyle>
          <a:p>
            <a:r>
              <a:rPr lang="en-US" dirty="0"/>
              <a:t>Presenter Title and/or Company Name</a:t>
            </a:r>
            <a:endParaRPr lang="en-CA" dirty="0"/>
          </a:p>
        </p:txBody>
      </p:sp>
    </p:spTree>
    <p:extLst>
      <p:ext uri="{BB962C8B-B14F-4D97-AF65-F5344CB8AC3E}">
        <p14:creationId xmlns:p14="http://schemas.microsoft.com/office/powerpoint/2010/main" val="1069493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Line"/>
          <p:cNvSpPr/>
          <p:nvPr userDrawn="1"/>
        </p:nvSpPr>
        <p:spPr>
          <a:xfrm>
            <a:off x="5854325" y="5566089"/>
            <a:ext cx="483351" cy="0"/>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ine"/>
          <p:cNvSpPr/>
          <p:nvPr userDrawn="1"/>
        </p:nvSpPr>
        <p:spPr>
          <a:xfrm>
            <a:off x="605545" y="6193103"/>
            <a:ext cx="0" cy="664897"/>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20495" y="5324462"/>
            <a:ext cx="1002633" cy="50050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0996" y="-406709"/>
            <a:ext cx="9230006" cy="6234545"/>
          </a:xfrm>
          <a:prstGeom prst="rect">
            <a:avLst/>
          </a:prstGeom>
        </p:spPr>
      </p:pic>
      <p:sp>
        <p:nvSpPr>
          <p:cNvPr id="12" name="TextBox 11"/>
          <p:cNvSpPr txBox="1"/>
          <p:nvPr userDrawn="1"/>
        </p:nvSpPr>
        <p:spPr>
          <a:xfrm>
            <a:off x="3417727" y="5649770"/>
            <a:ext cx="5356545" cy="584775"/>
          </a:xfrm>
          <a:prstGeom prst="rect">
            <a:avLst/>
          </a:prstGeom>
          <a:noFill/>
        </p:spPr>
        <p:txBody>
          <a:bodyPr wrap="square" rtlCol="0">
            <a:spAutoFit/>
          </a:bodyPr>
          <a:lstStyle/>
          <a:p>
            <a:pPr algn="ctr"/>
            <a:r>
              <a:rPr lang="en-US" sz="3200" dirty="0">
                <a:solidFill>
                  <a:schemeClr val="bg1"/>
                </a:solidFill>
                <a:latin typeface="+mj-lt"/>
              </a:rPr>
              <a:t>Thank You!</a:t>
            </a:r>
            <a:endParaRPr lang="en-CA" sz="3200" dirty="0">
              <a:solidFill>
                <a:schemeClr val="bg1"/>
              </a:solidFill>
              <a:latin typeface="+mj-lt"/>
            </a:endParaRPr>
          </a:p>
        </p:txBody>
      </p:sp>
      <p:sp>
        <p:nvSpPr>
          <p:cNvPr id="2" name="Oval 1">
            <a:extLst>
              <a:ext uri="{FF2B5EF4-FFF2-40B4-BE49-F238E27FC236}">
                <a16:creationId xmlns:a16="http://schemas.microsoft.com/office/drawing/2014/main" id="{7E989E56-D453-38FC-18E9-2A55B47E0059}"/>
              </a:ext>
            </a:extLst>
          </p:cNvPr>
          <p:cNvSpPr/>
          <p:nvPr userDrawn="1"/>
        </p:nvSpPr>
        <p:spPr>
          <a:xfrm>
            <a:off x="10076156" y="4332303"/>
            <a:ext cx="142043" cy="1509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29811440-127D-8D19-BD3E-82E4158578B1}"/>
              </a:ext>
            </a:extLst>
          </p:cNvPr>
          <p:cNvSpPr txBox="1"/>
          <p:nvPr userDrawn="1"/>
        </p:nvSpPr>
        <p:spPr>
          <a:xfrm>
            <a:off x="10218199" y="4298557"/>
            <a:ext cx="834501" cy="369332"/>
          </a:xfrm>
          <a:prstGeom prst="rect">
            <a:avLst/>
          </a:prstGeom>
          <a:noFill/>
        </p:spPr>
        <p:txBody>
          <a:bodyPr wrap="square" rtlCol="0">
            <a:spAutoFit/>
          </a:bodyPr>
          <a:lstStyle/>
          <a:p>
            <a:r>
              <a:rPr lang="pt-BR" sz="900" dirty="0">
                <a:solidFill>
                  <a:schemeClr val="bg1"/>
                </a:solidFill>
              </a:rPr>
              <a:t>NADI</a:t>
            </a:r>
          </a:p>
          <a:p>
            <a:r>
              <a:rPr lang="pt-BR" sz="900" dirty="0">
                <a:solidFill>
                  <a:schemeClr val="bg1"/>
                </a:solidFill>
              </a:rPr>
              <a:t>Liaison Office</a:t>
            </a:r>
            <a:endParaRPr lang="en-GB" sz="900" dirty="0">
              <a:solidFill>
                <a:schemeClr val="bg1"/>
              </a:solidFill>
            </a:endParaRPr>
          </a:p>
        </p:txBody>
      </p:sp>
    </p:spTree>
    <p:extLst>
      <p:ext uri="{BB962C8B-B14F-4D97-AF65-F5344CB8AC3E}">
        <p14:creationId xmlns:p14="http://schemas.microsoft.com/office/powerpoint/2010/main" val="3170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501341"/>
            <a:ext cx="12192000" cy="356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60960" y="1029679"/>
            <a:ext cx="12070080" cy="1143000"/>
          </a:xfrm>
          <a:prstGeom prst="rect">
            <a:avLst/>
          </a:prstGeom>
        </p:spPr>
        <p:txBody>
          <a:bodyPr/>
          <a:lstStyle>
            <a:lvl1pPr>
              <a:defRPr sz="5333" b="1">
                <a:solidFill>
                  <a:schemeClr val="accent1">
                    <a:lumMod val="75000"/>
                  </a:schemeClr>
                </a:solidFill>
              </a:defRPr>
            </a:lvl1pPr>
          </a:lstStyle>
          <a:p>
            <a:r>
              <a:rPr lang="en-US"/>
              <a:t>Click to edit Master title style</a:t>
            </a:r>
            <a:endParaRPr lang="en-CA" dirty="0"/>
          </a:p>
        </p:txBody>
      </p:sp>
      <p:sp>
        <p:nvSpPr>
          <p:cNvPr id="3" name="Content Placeholder 2"/>
          <p:cNvSpPr>
            <a:spLocks noGrp="1"/>
          </p:cNvSpPr>
          <p:nvPr>
            <p:ph idx="1"/>
          </p:nvPr>
        </p:nvSpPr>
        <p:spPr>
          <a:xfrm>
            <a:off x="60960" y="2236477"/>
            <a:ext cx="12070080" cy="4443194"/>
          </a:xfrm>
        </p:spPr>
        <p:txBody>
          <a:bodyPr>
            <a:normAutofit/>
          </a:bodyPr>
          <a:lstStyle>
            <a:lvl1pPr marL="457189" indent="-457189" algn="just">
              <a:buFont typeface="Webdings" panose="05030102010509060703" pitchFamily="18" charset="2"/>
              <a:buChar char="ñ"/>
              <a:defRPr sz="3733">
                <a:solidFill>
                  <a:srgbClr val="7B0052"/>
                </a:solidFill>
              </a:defRPr>
            </a:lvl1pPr>
            <a:lvl2pPr marL="990575" indent="-380990" algn="just">
              <a:buFont typeface="Webdings" panose="05030102010509060703" pitchFamily="18" charset="2"/>
              <a:buChar char="ñ"/>
              <a:defRPr sz="3200">
                <a:solidFill>
                  <a:schemeClr val="tx1"/>
                </a:solidFill>
              </a:defRPr>
            </a:lvl2pPr>
            <a:lvl3pPr marL="1523962" indent="-304792" algn="just">
              <a:buFont typeface="Webdings" panose="05030102010509060703" pitchFamily="18" charset="2"/>
              <a:buChar char="ñ"/>
              <a:defRPr sz="2667"/>
            </a:lvl3pPr>
            <a:lvl4pPr marL="2133547" indent="-304792" algn="just">
              <a:buFont typeface="Webdings" panose="05030102010509060703" pitchFamily="18" charset="2"/>
              <a:buChar char="ñ"/>
              <a:defRPr sz="2400"/>
            </a:lvl4pPr>
            <a:lvl5pPr marL="2743131" indent="-304792" algn="just">
              <a:buFont typeface="Webdings" panose="05030102010509060703" pitchFamily="18" charset="2"/>
              <a:buChar char="ñ"/>
              <a:defRPr sz="24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827069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6501341"/>
            <a:ext cx="12192000" cy="356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60960" y="1019042"/>
            <a:ext cx="12070080" cy="1143000"/>
          </a:xfrm>
          <a:prstGeom prst="rect">
            <a:avLst/>
          </a:prstGeom>
        </p:spPr>
        <p:txBody>
          <a:bodyPr/>
          <a:lstStyle>
            <a:lvl1pPr>
              <a:defRPr sz="5333" b="1">
                <a:solidFill>
                  <a:schemeClr val="accent1">
                    <a:lumMod val="75000"/>
                  </a:schemeClr>
                </a:solidFill>
              </a:defRPr>
            </a:lvl1pPr>
          </a:lstStyle>
          <a:p>
            <a:r>
              <a:rPr lang="en-US"/>
              <a:t>Click to edit Master title style</a:t>
            </a:r>
            <a:endParaRPr lang="en-CA" dirty="0"/>
          </a:p>
        </p:txBody>
      </p:sp>
    </p:spTree>
    <p:extLst>
      <p:ext uri="{BB962C8B-B14F-4D97-AF65-F5344CB8AC3E}">
        <p14:creationId xmlns:p14="http://schemas.microsoft.com/office/powerpoint/2010/main" val="5010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57326"/>
            <a:ext cx="12192000" cy="5877384"/>
          </a:xfrm>
          <a:prstGeom prst="rect">
            <a:avLst/>
          </a:prstGeom>
        </p:spPr>
      </p:pic>
      <p:sp>
        <p:nvSpPr>
          <p:cNvPr id="6" name="Title 1"/>
          <p:cNvSpPr>
            <a:spLocks noGrp="1"/>
          </p:cNvSpPr>
          <p:nvPr>
            <p:ph type="title"/>
          </p:nvPr>
        </p:nvSpPr>
        <p:spPr>
          <a:xfrm>
            <a:off x="609600" y="1019049"/>
            <a:ext cx="10972800" cy="1143000"/>
          </a:xfrm>
          <a:prstGeom prst="rect">
            <a:avLst/>
          </a:prstGeom>
        </p:spPr>
        <p:txBody>
          <a:bodyPr/>
          <a:lstStyle>
            <a:lvl1pPr>
              <a:defRPr>
                <a:solidFill>
                  <a:schemeClr val="accent1">
                    <a:lumMod val="75000"/>
                  </a:schemeClr>
                </a:solidFill>
              </a:defRPr>
            </a:lvl1pPr>
          </a:lstStyle>
          <a:p>
            <a:r>
              <a:rPr lang="en-US" dirty="0"/>
              <a:t>Click to edit Master title style</a:t>
            </a:r>
            <a:endParaRPr lang="en-CA" dirty="0"/>
          </a:p>
        </p:txBody>
      </p:sp>
      <p:sp>
        <p:nvSpPr>
          <p:cNvPr id="7" name="Content Placeholder 2"/>
          <p:cNvSpPr>
            <a:spLocks noGrp="1"/>
          </p:cNvSpPr>
          <p:nvPr>
            <p:ph idx="1"/>
          </p:nvPr>
        </p:nvSpPr>
        <p:spPr>
          <a:xfrm>
            <a:off x="609600" y="2162049"/>
            <a:ext cx="10972800" cy="4531313"/>
          </a:xfrm>
        </p:spPr>
        <p:txBody>
          <a:bodyPr/>
          <a:lstStyle>
            <a:lvl1pPr algn="just">
              <a:defRPr>
                <a:solidFill>
                  <a:srgbClr val="A74233"/>
                </a:solidFill>
              </a:defRPr>
            </a:lvl1pPr>
            <a:lvl2pPr algn="just">
              <a:defRPr>
                <a:solidFill>
                  <a:schemeClr val="tx1"/>
                </a:solidFill>
              </a:defRPr>
            </a:lvl2pPr>
            <a:lvl3pPr algn="just">
              <a:defRPr/>
            </a:lvl3pPr>
            <a:lvl4pPr algn="just">
              <a:defRPr/>
            </a:lvl4pPr>
            <a:lvl5pPr algn="ju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4241997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57327"/>
            <a:ext cx="12192000" cy="5877384"/>
          </a:xfrm>
          <a:prstGeom prst="rect">
            <a:avLst/>
          </a:prstGeom>
        </p:spPr>
      </p:pic>
      <p:sp>
        <p:nvSpPr>
          <p:cNvPr id="6" name="Title 1"/>
          <p:cNvSpPr>
            <a:spLocks noGrp="1"/>
          </p:cNvSpPr>
          <p:nvPr>
            <p:ph type="title"/>
          </p:nvPr>
        </p:nvSpPr>
        <p:spPr>
          <a:xfrm>
            <a:off x="609600" y="1029678"/>
            <a:ext cx="10972800" cy="1143000"/>
          </a:xfrm>
          <a:prstGeom prst="rect">
            <a:avLst/>
          </a:prstGeom>
        </p:spPr>
        <p:txBody>
          <a:bodyPr/>
          <a:lstStyle>
            <a:lvl1pPr>
              <a:defRPr>
                <a:solidFill>
                  <a:schemeClr val="accent1">
                    <a:lumMod val="75000"/>
                  </a:schemeClr>
                </a:solidFill>
              </a:defRPr>
            </a:lvl1pPr>
          </a:lstStyle>
          <a:p>
            <a:r>
              <a:rPr lang="en-US" dirty="0"/>
              <a:t>Click to edit Master title style</a:t>
            </a:r>
            <a:endParaRPr lang="en-CA" dirty="0"/>
          </a:p>
        </p:txBody>
      </p:sp>
      <p:sp>
        <p:nvSpPr>
          <p:cNvPr id="7" name="Content Placeholder 2"/>
          <p:cNvSpPr>
            <a:spLocks noGrp="1"/>
          </p:cNvSpPr>
          <p:nvPr>
            <p:ph idx="1"/>
          </p:nvPr>
        </p:nvSpPr>
        <p:spPr>
          <a:xfrm>
            <a:off x="609600" y="2172678"/>
            <a:ext cx="10972800" cy="4520684"/>
          </a:xfrm>
        </p:spPr>
        <p:txBody>
          <a:bodyPr/>
          <a:lstStyle>
            <a:lvl1pPr algn="just">
              <a:defRPr>
                <a:solidFill>
                  <a:srgbClr val="7B0052"/>
                </a:solidFill>
              </a:defRPr>
            </a:lvl1pPr>
            <a:lvl2pPr algn="just">
              <a:defRPr>
                <a:solidFill>
                  <a:schemeClr val="tx1"/>
                </a:solidFill>
              </a:defRPr>
            </a:lvl2pPr>
            <a:lvl3pPr algn="just">
              <a:defRPr/>
            </a:lvl3pPr>
            <a:lvl4pPr algn="just">
              <a:defRPr/>
            </a:lvl4pPr>
            <a:lvl5pPr algn="ju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909121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267" b="1" cap="all">
                <a:solidFill>
                  <a:srgbClr val="FFC000"/>
                </a:solidFill>
                <a:latin typeface="Arial" pitchFamily="34" charset="0"/>
                <a:cs typeface="Arial" pitchFamily="34" charset="0"/>
              </a:defRPr>
            </a:lvl1pPr>
          </a:lstStyle>
          <a:p>
            <a:r>
              <a:rPr lang="en-US"/>
              <a:t>Click to edit Master title style</a:t>
            </a:r>
            <a:endParaRPr lang="en-CA"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rgbClr val="5A687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D3C204-BFC8-40DF-BCA5-4BA5280D0F4D}" type="datetimeFigureOut">
              <a:rPr lang="en-CA" smtClean="0"/>
              <a:t>2025-11-10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4074211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16765"/>
            <a:ext cx="10972800" cy="1143000"/>
          </a:xfrm>
          <a:prstGeom prst="rect">
            <a:avLst/>
          </a:prstGeom>
        </p:spPr>
        <p:txBody>
          <a:bodyPr/>
          <a:lstStyle>
            <a:lvl1pPr>
              <a:defRPr>
                <a:solidFill>
                  <a:srgbClr val="FFC000"/>
                </a:solidFill>
                <a:latin typeface="Arial" pitchFamily="34" charset="0"/>
                <a:cs typeface="Arial" pitchFamily="34" charset="0"/>
              </a:defRPr>
            </a:lvl1pPr>
          </a:lstStyle>
          <a:p>
            <a:r>
              <a:rPr lang="en-US"/>
              <a:t>Click to edit Master title style</a:t>
            </a:r>
            <a:endParaRPr lang="en-CA" dirty="0"/>
          </a:p>
        </p:txBody>
      </p:sp>
      <p:sp>
        <p:nvSpPr>
          <p:cNvPr id="3" name="Content Placeholder 2"/>
          <p:cNvSpPr>
            <a:spLocks noGrp="1"/>
          </p:cNvSpPr>
          <p:nvPr>
            <p:ph sz="half" idx="1"/>
          </p:nvPr>
        </p:nvSpPr>
        <p:spPr>
          <a:xfrm>
            <a:off x="609600" y="2660915"/>
            <a:ext cx="5384800" cy="37052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2660915"/>
            <a:ext cx="5384800" cy="37052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60D3C204-BFC8-40DF-BCA5-4BA5280D0F4D}" type="datetimeFigureOut">
              <a:rPr lang="en-CA" smtClean="0"/>
              <a:t>2025-11-10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19696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316765"/>
            <a:ext cx="10972800" cy="1143000"/>
          </a:xfrm>
          <a:prstGeom prst="rect">
            <a:avLst/>
          </a:prstGeom>
        </p:spPr>
        <p:txBody>
          <a:bodyPr/>
          <a:lstStyle>
            <a:lvl1pPr>
              <a:defRPr>
                <a:solidFill>
                  <a:srgbClr val="CC8004"/>
                </a:solidFill>
                <a:latin typeface="Arial" pitchFamily="34" charset="0"/>
                <a:cs typeface="Arial" pitchFamily="34" charset="0"/>
              </a:defRPr>
            </a:lvl1pPr>
          </a:lstStyle>
          <a:p>
            <a:r>
              <a:rPr lang="en-US"/>
              <a:t>Click to edit Master title style</a:t>
            </a:r>
            <a:endParaRPr lang="en-CA" dirty="0"/>
          </a:p>
        </p:txBody>
      </p:sp>
      <p:sp>
        <p:nvSpPr>
          <p:cNvPr id="3" name="Text Placeholder 2"/>
          <p:cNvSpPr>
            <a:spLocks noGrp="1"/>
          </p:cNvSpPr>
          <p:nvPr>
            <p:ph type="body" idx="1"/>
          </p:nvPr>
        </p:nvSpPr>
        <p:spPr>
          <a:xfrm>
            <a:off x="609600" y="2468893"/>
            <a:ext cx="5386917" cy="639763"/>
          </a:xfrm>
        </p:spPr>
        <p:txBody>
          <a:bodyPr anchor="b">
            <a:normAutofit/>
          </a:bodyPr>
          <a:lstStyle>
            <a:lvl1pPr marL="0" indent="0">
              <a:buNone/>
              <a:defRPr sz="2400" b="1">
                <a:solidFill>
                  <a:srgbClr val="5A6870"/>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3236979"/>
            <a:ext cx="5386917" cy="30723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6193369" y="2468893"/>
            <a:ext cx="5389033" cy="639763"/>
          </a:xfrm>
        </p:spPr>
        <p:txBody>
          <a:bodyPr anchor="b">
            <a:normAutofit/>
          </a:bodyPr>
          <a:lstStyle>
            <a:lvl1pPr marL="0" indent="0">
              <a:buNone/>
              <a:defRPr sz="2400" b="1">
                <a:solidFill>
                  <a:srgbClr val="5A6870"/>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3236979"/>
            <a:ext cx="5389033" cy="30723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60D3C204-BFC8-40DF-BCA5-4BA5280D0F4D}" type="datetimeFigureOut">
              <a:rPr lang="en-CA" smtClean="0"/>
              <a:t>2025-11-10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48192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525344"/>
            <a:ext cx="12192000" cy="332656"/>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3" name="Text Placeholder 2"/>
          <p:cNvSpPr>
            <a:spLocks noGrp="1"/>
          </p:cNvSpPr>
          <p:nvPr>
            <p:ph type="body" idx="1"/>
          </p:nvPr>
        </p:nvSpPr>
        <p:spPr>
          <a:xfrm>
            <a:off x="609600" y="1350335"/>
            <a:ext cx="10972800" cy="49589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609600" y="6525344"/>
            <a:ext cx="2844800" cy="332656"/>
          </a:xfrm>
          <a:prstGeom prst="rect">
            <a:avLst/>
          </a:prstGeom>
        </p:spPr>
        <p:txBody>
          <a:bodyPr vert="horz" lIns="91440" tIns="45720" rIns="91440" bIns="45720" rtlCol="0" anchor="ctr"/>
          <a:lstStyle>
            <a:lvl1pPr algn="l">
              <a:defRPr sz="1333">
                <a:solidFill>
                  <a:schemeClr val="bg1"/>
                </a:solidFill>
                <a:latin typeface="Arial" pitchFamily="34" charset="0"/>
                <a:cs typeface="Arial" pitchFamily="34" charset="0"/>
              </a:defRPr>
            </a:lvl1pPr>
          </a:lstStyle>
          <a:p>
            <a:fld id="{60D3C204-BFC8-40DF-BCA5-4BA5280D0F4D}" type="datetimeFigureOut">
              <a:rPr lang="en-CA" smtClean="0"/>
              <a:pPr/>
              <a:t>2025-11-10</a:t>
            </a:fld>
            <a:endParaRPr lang="en-CA" dirty="0"/>
          </a:p>
        </p:txBody>
      </p:sp>
      <p:sp>
        <p:nvSpPr>
          <p:cNvPr id="5" name="Footer Placeholder 4"/>
          <p:cNvSpPr>
            <a:spLocks noGrp="1"/>
          </p:cNvSpPr>
          <p:nvPr>
            <p:ph type="ftr" sz="quarter" idx="3"/>
          </p:nvPr>
        </p:nvSpPr>
        <p:spPr>
          <a:xfrm>
            <a:off x="4165600" y="6525344"/>
            <a:ext cx="3860800" cy="332656"/>
          </a:xfrm>
          <a:prstGeom prst="rect">
            <a:avLst/>
          </a:prstGeom>
        </p:spPr>
        <p:txBody>
          <a:bodyPr vert="horz" lIns="91440" tIns="45720" rIns="91440" bIns="45720" rtlCol="0" anchor="ctr"/>
          <a:lstStyle>
            <a:lvl1pPr algn="ctr">
              <a:defRPr sz="1333">
                <a:solidFill>
                  <a:schemeClr val="bg1"/>
                </a:solidFill>
                <a:latin typeface="Arial" pitchFamily="34" charset="0"/>
                <a:cs typeface="Arial" pitchFamily="34" charset="0"/>
              </a:defRPr>
            </a:lvl1pPr>
          </a:lstStyle>
          <a:p>
            <a:r>
              <a:rPr lang="en-US" dirty="0"/>
              <a:t>Footer</a:t>
            </a:r>
            <a:endParaRPr lang="en-CA" dirty="0"/>
          </a:p>
        </p:txBody>
      </p:sp>
      <p:sp>
        <p:nvSpPr>
          <p:cNvPr id="6" name="Slide Number Placeholder 5"/>
          <p:cNvSpPr>
            <a:spLocks noGrp="1"/>
          </p:cNvSpPr>
          <p:nvPr>
            <p:ph type="sldNum" sz="quarter" idx="4"/>
          </p:nvPr>
        </p:nvSpPr>
        <p:spPr>
          <a:xfrm>
            <a:off x="8737600" y="6525344"/>
            <a:ext cx="2844800" cy="332656"/>
          </a:xfrm>
          <a:prstGeom prst="rect">
            <a:avLst/>
          </a:prstGeom>
        </p:spPr>
        <p:txBody>
          <a:bodyPr vert="horz" lIns="91440" tIns="45720" rIns="91440" bIns="45720" rtlCol="0" anchor="ctr"/>
          <a:lstStyle>
            <a:lvl1pPr algn="r">
              <a:defRPr sz="1333">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grpSp>
        <p:nvGrpSpPr>
          <p:cNvPr id="9" name="Group 8">
            <a:extLst>
              <a:ext uri="{FF2B5EF4-FFF2-40B4-BE49-F238E27FC236}">
                <a16:creationId xmlns:a16="http://schemas.microsoft.com/office/drawing/2014/main" id="{F57415EF-2296-2A56-5EA0-E40EE21EA8B8}"/>
              </a:ext>
            </a:extLst>
          </p:cNvPr>
          <p:cNvGrpSpPr/>
          <p:nvPr userDrawn="1"/>
        </p:nvGrpSpPr>
        <p:grpSpPr>
          <a:xfrm>
            <a:off x="8" y="31"/>
            <a:ext cx="12195524" cy="1067048"/>
            <a:chOff x="8" y="31"/>
            <a:chExt cx="12195524" cy="1067048"/>
          </a:xfrm>
        </p:grpSpPr>
        <p:pic>
          <p:nvPicPr>
            <p:cNvPr id="8" name="Picture 7"/>
            <p:cNvPicPr>
              <a:picLocks noChangeAspect="1"/>
            </p:cNvPicPr>
            <p:nvPr/>
          </p:nvPicPr>
          <p:blipFill>
            <a:blip r:embed="rId23">
              <a:extLst>
                <a:ext uri="{28A0092B-C50C-407E-A947-70E740481C1C}">
                  <a14:useLocalDpi xmlns:a14="http://schemas.microsoft.com/office/drawing/2010/main" val="0"/>
                </a:ext>
              </a:extLst>
            </a:blip>
            <a:srcRect b="24460"/>
            <a:stretch>
              <a:fillRect/>
            </a:stretch>
          </p:blipFill>
          <p:spPr>
            <a:xfrm>
              <a:off x="8" y="31"/>
              <a:ext cx="9900000" cy="796074"/>
            </a:xfrm>
            <a:prstGeom prst="rect">
              <a:avLst/>
            </a:prstGeom>
          </p:spPr>
        </p:pic>
        <p:pic>
          <p:nvPicPr>
            <p:cNvPr id="2" name="Picture 1">
              <a:extLst>
                <a:ext uri="{FF2B5EF4-FFF2-40B4-BE49-F238E27FC236}">
                  <a16:creationId xmlns:a16="http://schemas.microsoft.com/office/drawing/2014/main" id="{3BB37817-624A-A01D-9FD9-FCF20DF6779C}"/>
                </a:ext>
              </a:extLst>
            </p:cNvPr>
            <p:cNvPicPr>
              <a:picLocks noChangeAspect="1"/>
            </p:cNvPicPr>
            <p:nvPr userDrawn="1"/>
          </p:nvPicPr>
          <p:blipFill>
            <a:blip r:embed="rId23">
              <a:extLst>
                <a:ext uri="{28A0092B-C50C-407E-A947-70E740481C1C}">
                  <a14:useLocalDpi xmlns:a14="http://schemas.microsoft.com/office/drawing/2010/main" val="0"/>
                </a:ext>
              </a:extLst>
            </a:blip>
            <a:srcRect t="74570"/>
            <a:stretch>
              <a:fillRect/>
            </a:stretch>
          </p:blipFill>
          <p:spPr>
            <a:xfrm>
              <a:off x="3545" y="734423"/>
              <a:ext cx="12191987" cy="332656"/>
            </a:xfrm>
            <a:prstGeom prst="rect">
              <a:avLst/>
            </a:prstGeom>
          </p:spPr>
        </p:pic>
      </p:grpSp>
    </p:spTree>
    <p:extLst>
      <p:ext uri="{BB962C8B-B14F-4D97-AF65-F5344CB8AC3E}">
        <p14:creationId xmlns:p14="http://schemas.microsoft.com/office/powerpoint/2010/main" val="425624247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Webdings" panose="05030102010509060703" pitchFamily="18" charset="2"/>
        <a:buChar char="ñ"/>
        <a:defRPr sz="4267" kern="1200">
          <a:solidFill>
            <a:srgbClr val="A74233"/>
          </a:solidFill>
          <a:latin typeface="Arial" pitchFamily="34" charset="0"/>
          <a:ea typeface="+mn-ea"/>
          <a:cs typeface="Arial" pitchFamily="34" charset="0"/>
        </a:defRPr>
      </a:lvl1pPr>
      <a:lvl2pPr marL="990575" indent="-380990" algn="l" defTabSz="1219170" rtl="0" eaLnBrk="1" latinLnBrk="0" hangingPunct="1">
        <a:spcBef>
          <a:spcPct val="20000"/>
        </a:spcBef>
        <a:buFont typeface="Webdings" panose="05030102010509060703" pitchFamily="18" charset="2"/>
        <a:buChar char="ñ"/>
        <a:defRPr sz="3733" kern="1200">
          <a:solidFill>
            <a:schemeClr val="tx1"/>
          </a:solidFill>
          <a:latin typeface="Arial" pitchFamily="34" charset="0"/>
          <a:ea typeface="+mn-ea"/>
          <a:cs typeface="Arial" pitchFamily="34" charset="0"/>
        </a:defRPr>
      </a:lvl2pPr>
      <a:lvl3pPr marL="1523962" indent="-304792" algn="l" defTabSz="1219170" rtl="0" eaLnBrk="1" latinLnBrk="0" hangingPunct="1">
        <a:spcBef>
          <a:spcPct val="20000"/>
        </a:spcBef>
        <a:buFont typeface="Webdings" panose="05030102010509060703" pitchFamily="18" charset="2"/>
        <a:buChar char="ñ"/>
        <a:defRPr sz="3200" kern="1200">
          <a:solidFill>
            <a:srgbClr val="5A6870"/>
          </a:solidFill>
          <a:latin typeface="Arial" pitchFamily="34" charset="0"/>
          <a:ea typeface="+mn-ea"/>
          <a:cs typeface="Arial" pitchFamily="34" charset="0"/>
        </a:defRPr>
      </a:lvl3pPr>
      <a:lvl4pPr marL="2133547" indent="-304792" algn="l" defTabSz="1219170" rtl="0" eaLnBrk="1" latinLnBrk="0" hangingPunct="1">
        <a:spcBef>
          <a:spcPct val="20000"/>
        </a:spcBef>
        <a:buFont typeface="Webdings" panose="05030102010509060703" pitchFamily="18" charset="2"/>
        <a:buChar char="ñ"/>
        <a:defRPr sz="2667" kern="1200">
          <a:solidFill>
            <a:srgbClr val="5A6870"/>
          </a:solidFill>
          <a:latin typeface="Arial" pitchFamily="34" charset="0"/>
          <a:ea typeface="+mn-ea"/>
          <a:cs typeface="Arial" pitchFamily="34" charset="0"/>
        </a:defRPr>
      </a:lvl4pPr>
      <a:lvl5pPr marL="2743131" indent="-304792" algn="l" defTabSz="1219170" rtl="0" eaLnBrk="1" latinLnBrk="0" hangingPunct="1">
        <a:spcBef>
          <a:spcPct val="20000"/>
        </a:spcBef>
        <a:buFont typeface="Webdings" panose="05030102010509060703" pitchFamily="18" charset="2"/>
        <a:buChar char="ñ"/>
        <a:defRPr sz="2667" kern="1200">
          <a:solidFill>
            <a:srgbClr val="5A6870"/>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70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B7595-24B9-C9EC-336B-F62DD16B0A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1E4514-FE3F-D8CC-F47A-B509247BAE89}"/>
              </a:ext>
            </a:extLst>
          </p:cNvPr>
          <p:cNvSpPr>
            <a:spLocks noGrp="1"/>
          </p:cNvSpPr>
          <p:nvPr>
            <p:ph type="title"/>
          </p:nvPr>
        </p:nvSpPr>
        <p:spPr/>
        <p:txBody>
          <a:bodyPr/>
          <a:lstStyle/>
          <a:p>
            <a:r>
              <a:rPr lang="en-GB" noProof="0" dirty="0"/>
              <a:t>Functional Independence</a:t>
            </a:r>
          </a:p>
        </p:txBody>
      </p:sp>
      <p:sp>
        <p:nvSpPr>
          <p:cNvPr id="3" name="Content Placeholder 2">
            <a:extLst>
              <a:ext uri="{FF2B5EF4-FFF2-40B4-BE49-F238E27FC236}">
                <a16:creationId xmlns:a16="http://schemas.microsoft.com/office/drawing/2014/main" id="{6161559C-F849-0813-7570-F154ACD36088}"/>
              </a:ext>
            </a:extLst>
          </p:cNvPr>
          <p:cNvSpPr>
            <a:spLocks noGrp="1"/>
          </p:cNvSpPr>
          <p:nvPr>
            <p:ph idx="1"/>
          </p:nvPr>
        </p:nvSpPr>
        <p:spPr>
          <a:xfrm>
            <a:off x="1074420" y="2236477"/>
            <a:ext cx="10081260" cy="4443194"/>
          </a:xfrm>
        </p:spPr>
        <p:txBody>
          <a:bodyPr/>
          <a:lstStyle/>
          <a:p>
            <a:pPr>
              <a:buFont typeface="Arial" panose="020B0604020202020204" pitchFamily="34" charset="0"/>
              <a:buChar char="•"/>
            </a:pPr>
            <a:r>
              <a:rPr lang="en-GB" noProof="0" dirty="0">
                <a:solidFill>
                  <a:schemeClr val="tx1"/>
                </a:solidFill>
              </a:rPr>
              <a:t>The investigation must be free from:</a:t>
            </a:r>
          </a:p>
          <a:p>
            <a:pPr lvl="1">
              <a:buFont typeface="Arial" panose="020B0604020202020204" pitchFamily="34" charset="0"/>
              <a:buChar char="•"/>
            </a:pPr>
            <a:r>
              <a:rPr lang="en-GB" noProof="0" dirty="0">
                <a:solidFill>
                  <a:schemeClr val="tx1"/>
                </a:solidFill>
              </a:rPr>
              <a:t>Political influence</a:t>
            </a:r>
          </a:p>
          <a:p>
            <a:pPr lvl="1">
              <a:buFont typeface="Arial" panose="020B0604020202020204" pitchFamily="34" charset="0"/>
              <a:buChar char="•"/>
            </a:pPr>
            <a:r>
              <a:rPr lang="en-GB" noProof="0" dirty="0"/>
              <a:t>Judicial/enforcement bodies</a:t>
            </a:r>
          </a:p>
          <a:p>
            <a:pPr lvl="1">
              <a:buFont typeface="Arial" panose="020B0604020202020204" pitchFamily="34" charset="0"/>
              <a:buChar char="•"/>
            </a:pPr>
            <a:r>
              <a:rPr lang="en-GB" noProof="0" dirty="0">
                <a:solidFill>
                  <a:schemeClr val="tx1"/>
                </a:solidFill>
              </a:rPr>
              <a:t>Regulatory interference</a:t>
            </a:r>
          </a:p>
          <a:p>
            <a:pPr lvl="1">
              <a:buFont typeface="Arial" panose="020B0604020202020204" pitchFamily="34" charset="0"/>
              <a:buChar char="•"/>
            </a:pPr>
            <a:r>
              <a:rPr lang="en-GB" noProof="0" dirty="0">
                <a:solidFill>
                  <a:schemeClr val="tx1"/>
                </a:solidFill>
              </a:rPr>
              <a:t>Administrative constraints (e.g. budgetary control)</a:t>
            </a:r>
          </a:p>
        </p:txBody>
      </p:sp>
    </p:spTree>
    <p:extLst>
      <p:ext uri="{BB962C8B-B14F-4D97-AF65-F5344CB8AC3E}">
        <p14:creationId xmlns:p14="http://schemas.microsoft.com/office/powerpoint/2010/main" val="4206603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08791-93E0-03AB-195D-39AA50288E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D47258-6229-21CD-C9BA-DA445D3A5735}"/>
              </a:ext>
            </a:extLst>
          </p:cNvPr>
          <p:cNvSpPr>
            <a:spLocks noGrp="1"/>
          </p:cNvSpPr>
          <p:nvPr>
            <p:ph type="title"/>
          </p:nvPr>
        </p:nvSpPr>
        <p:spPr/>
        <p:txBody>
          <a:bodyPr/>
          <a:lstStyle/>
          <a:p>
            <a:r>
              <a:rPr lang="en-GB" noProof="0" dirty="0"/>
              <a:t>Why Independence Matters</a:t>
            </a:r>
          </a:p>
        </p:txBody>
      </p:sp>
      <p:sp>
        <p:nvSpPr>
          <p:cNvPr id="3" name="Content Placeholder 2">
            <a:extLst>
              <a:ext uri="{FF2B5EF4-FFF2-40B4-BE49-F238E27FC236}">
                <a16:creationId xmlns:a16="http://schemas.microsoft.com/office/drawing/2014/main" id="{C315A1DA-F40E-0742-9BBD-76681E03D22F}"/>
              </a:ext>
            </a:extLst>
          </p:cNvPr>
          <p:cNvSpPr>
            <a:spLocks noGrp="1"/>
          </p:cNvSpPr>
          <p:nvPr>
            <p:ph idx="1"/>
          </p:nvPr>
        </p:nvSpPr>
        <p:spPr>
          <a:xfrm>
            <a:off x="1074420" y="2236477"/>
            <a:ext cx="10081260" cy="4443194"/>
          </a:xfrm>
        </p:spPr>
        <p:txBody>
          <a:bodyPr>
            <a:normAutofit/>
          </a:bodyPr>
          <a:lstStyle/>
          <a:p>
            <a:pPr>
              <a:buFont typeface="Arial" panose="020B0604020202020204" pitchFamily="34" charset="0"/>
              <a:buChar char="•"/>
            </a:pPr>
            <a:r>
              <a:rPr lang="en-GB" noProof="0" dirty="0">
                <a:solidFill>
                  <a:schemeClr val="tx1"/>
                </a:solidFill>
              </a:rPr>
              <a:t>Ensures credibility of findings</a:t>
            </a:r>
          </a:p>
          <a:p>
            <a:pPr>
              <a:buFont typeface="Arial" panose="020B0604020202020204" pitchFamily="34" charset="0"/>
              <a:buChar char="•"/>
            </a:pPr>
            <a:r>
              <a:rPr lang="en-GB" noProof="0" dirty="0">
                <a:solidFill>
                  <a:schemeClr val="tx1"/>
                </a:solidFill>
              </a:rPr>
              <a:t>Guarantees impartiality of conclusions</a:t>
            </a:r>
          </a:p>
          <a:p>
            <a:pPr>
              <a:buFont typeface="Arial" panose="020B0604020202020204" pitchFamily="34" charset="0"/>
              <a:buChar char="•"/>
            </a:pPr>
            <a:r>
              <a:rPr lang="en-GB" noProof="0" dirty="0">
                <a:solidFill>
                  <a:schemeClr val="tx1"/>
                </a:solidFill>
              </a:rPr>
              <a:t>Builds public trust in investigations</a:t>
            </a:r>
          </a:p>
          <a:p>
            <a:pPr>
              <a:buFont typeface="Arial" panose="020B0604020202020204" pitchFamily="34" charset="0"/>
              <a:buChar char="•"/>
            </a:pPr>
            <a:r>
              <a:rPr lang="en-GB" noProof="0" dirty="0">
                <a:solidFill>
                  <a:schemeClr val="tx1"/>
                </a:solidFill>
              </a:rPr>
              <a:t>Secures compliance with ICAO Annex 13</a:t>
            </a:r>
          </a:p>
          <a:p>
            <a:pPr>
              <a:buFont typeface="Arial" panose="020B0604020202020204" pitchFamily="34" charset="0"/>
              <a:buChar char="•"/>
            </a:pPr>
            <a:r>
              <a:rPr lang="en-GB" noProof="0" dirty="0">
                <a:solidFill>
                  <a:schemeClr val="tx1"/>
                </a:solidFill>
              </a:rPr>
              <a:t>Stronger safety outcomes</a:t>
            </a:r>
          </a:p>
        </p:txBody>
      </p:sp>
    </p:spTree>
    <p:extLst>
      <p:ext uri="{BB962C8B-B14F-4D97-AF65-F5344CB8AC3E}">
        <p14:creationId xmlns:p14="http://schemas.microsoft.com/office/powerpoint/2010/main" val="230285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AFC8D-A55C-305E-8DD3-BF2FFE954A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1FDAE-398F-DE4C-5354-7D32CDA7DA74}"/>
              </a:ext>
            </a:extLst>
          </p:cNvPr>
          <p:cNvSpPr>
            <a:spLocks noGrp="1"/>
          </p:cNvSpPr>
          <p:nvPr>
            <p:ph type="title"/>
          </p:nvPr>
        </p:nvSpPr>
        <p:spPr>
          <a:xfrm>
            <a:off x="60960" y="902971"/>
            <a:ext cx="12070080" cy="1005840"/>
          </a:xfrm>
        </p:spPr>
        <p:txBody>
          <a:bodyPr/>
          <a:lstStyle/>
          <a:p>
            <a:r>
              <a:rPr lang="en-GB" noProof="0" dirty="0"/>
              <a:t>Agenda</a:t>
            </a:r>
          </a:p>
        </p:txBody>
      </p:sp>
      <p:sp>
        <p:nvSpPr>
          <p:cNvPr id="3" name="Content Placeholder 2">
            <a:extLst>
              <a:ext uri="{FF2B5EF4-FFF2-40B4-BE49-F238E27FC236}">
                <a16:creationId xmlns:a16="http://schemas.microsoft.com/office/drawing/2014/main" id="{4948AD0F-5BC0-A63D-A9E2-63B782350BA2}"/>
              </a:ext>
            </a:extLst>
          </p:cNvPr>
          <p:cNvSpPr>
            <a:spLocks noGrp="1"/>
          </p:cNvSpPr>
          <p:nvPr>
            <p:ph idx="1"/>
          </p:nvPr>
        </p:nvSpPr>
        <p:spPr>
          <a:xfrm>
            <a:off x="1108710" y="2011680"/>
            <a:ext cx="10001250" cy="4667991"/>
          </a:xfrm>
        </p:spPr>
        <p:txBody>
          <a:bodyPr>
            <a:normAutofit fontScale="85000" lnSpcReduction="10000"/>
          </a:bodyPr>
          <a:lstStyle/>
          <a:p>
            <a:pPr>
              <a:lnSpc>
                <a:spcPct val="120000"/>
              </a:lnSpc>
              <a:spcBef>
                <a:spcPts val="0"/>
              </a:spcBef>
              <a:spcAft>
                <a:spcPts val="400"/>
              </a:spcAft>
            </a:pPr>
            <a:r>
              <a:rPr lang="en-GB" sz="3700" noProof="0" dirty="0">
                <a:solidFill>
                  <a:schemeClr val="bg1">
                    <a:lumMod val="85000"/>
                  </a:schemeClr>
                </a:solidFill>
              </a:rPr>
              <a:t>International Legal Basis</a:t>
            </a:r>
          </a:p>
          <a:p>
            <a:pPr>
              <a:lnSpc>
                <a:spcPct val="120000"/>
              </a:lnSpc>
              <a:spcBef>
                <a:spcPts val="0"/>
              </a:spcBef>
              <a:spcAft>
                <a:spcPts val="400"/>
              </a:spcAft>
            </a:pPr>
            <a:r>
              <a:rPr lang="en-GB" sz="3700" noProof="0" dirty="0">
                <a:solidFill>
                  <a:schemeClr val="bg1">
                    <a:lumMod val="85000"/>
                  </a:schemeClr>
                </a:solidFill>
              </a:rPr>
              <a:t>Independence of Investigation Authorities</a:t>
            </a:r>
          </a:p>
          <a:p>
            <a:pPr>
              <a:lnSpc>
                <a:spcPct val="120000"/>
              </a:lnSpc>
              <a:spcBef>
                <a:spcPts val="0"/>
              </a:spcBef>
              <a:spcAft>
                <a:spcPts val="400"/>
              </a:spcAft>
            </a:pPr>
            <a:r>
              <a:rPr lang="en-GB" noProof="0" dirty="0"/>
              <a:t>Legal Prerogatives and Protection of Information</a:t>
            </a:r>
          </a:p>
          <a:p>
            <a:pPr>
              <a:lnSpc>
                <a:spcPct val="120000"/>
              </a:lnSpc>
              <a:spcBef>
                <a:spcPts val="0"/>
              </a:spcBef>
              <a:spcAft>
                <a:spcPts val="400"/>
              </a:spcAft>
            </a:pPr>
            <a:r>
              <a:rPr lang="en-GB" sz="3700" noProof="0" dirty="0">
                <a:solidFill>
                  <a:schemeClr val="bg1">
                    <a:lumMod val="85000"/>
                  </a:schemeClr>
                </a:solidFill>
              </a:rPr>
              <a:t>Challenges for Small States and the Role of USOAP</a:t>
            </a:r>
          </a:p>
          <a:p>
            <a:pPr>
              <a:lnSpc>
                <a:spcPct val="120000"/>
              </a:lnSpc>
              <a:spcBef>
                <a:spcPts val="0"/>
              </a:spcBef>
              <a:spcAft>
                <a:spcPts val="400"/>
              </a:spcAft>
            </a:pPr>
            <a:r>
              <a:rPr lang="en-GB" sz="3700" noProof="0" dirty="0">
                <a:solidFill>
                  <a:schemeClr val="bg1">
                    <a:lumMod val="85000"/>
                  </a:schemeClr>
                </a:solidFill>
              </a:rPr>
              <a:t>The RAIO Concept under ICAO</a:t>
            </a:r>
          </a:p>
          <a:p>
            <a:pPr>
              <a:lnSpc>
                <a:spcPct val="120000"/>
              </a:lnSpc>
              <a:spcBef>
                <a:spcPts val="0"/>
              </a:spcBef>
              <a:spcAft>
                <a:spcPts val="400"/>
              </a:spcAft>
            </a:pPr>
            <a:r>
              <a:rPr lang="en-GB" sz="3700" noProof="0" dirty="0">
                <a:solidFill>
                  <a:schemeClr val="bg1">
                    <a:lumMod val="85000"/>
                  </a:schemeClr>
                </a:solidFill>
              </a:rPr>
              <a:t>Legal and Institutional Context in the OECS</a:t>
            </a:r>
          </a:p>
          <a:p>
            <a:pPr>
              <a:lnSpc>
                <a:spcPct val="120000"/>
              </a:lnSpc>
              <a:spcBef>
                <a:spcPts val="0"/>
              </a:spcBef>
              <a:spcAft>
                <a:spcPts val="400"/>
              </a:spcAft>
            </a:pPr>
            <a:r>
              <a:rPr lang="en-GB" sz="3700" noProof="0" dirty="0">
                <a:solidFill>
                  <a:schemeClr val="bg1">
                    <a:lumMod val="85000"/>
                  </a:schemeClr>
                </a:solidFill>
              </a:rPr>
              <a:t>Financing, Training, and Sustainability</a:t>
            </a:r>
          </a:p>
          <a:p>
            <a:pPr>
              <a:lnSpc>
                <a:spcPct val="120000"/>
              </a:lnSpc>
              <a:spcBef>
                <a:spcPts val="0"/>
              </a:spcBef>
              <a:spcAft>
                <a:spcPts val="400"/>
              </a:spcAft>
            </a:pPr>
            <a:r>
              <a:rPr lang="en-GB" sz="3700" noProof="0" dirty="0">
                <a:solidFill>
                  <a:schemeClr val="bg1">
                    <a:lumMod val="85000"/>
                  </a:schemeClr>
                </a:solidFill>
              </a:rPr>
              <a:t>Implications and Opportunities for the OECS</a:t>
            </a:r>
          </a:p>
        </p:txBody>
      </p:sp>
    </p:spTree>
    <p:extLst>
      <p:ext uri="{BB962C8B-B14F-4D97-AF65-F5344CB8AC3E}">
        <p14:creationId xmlns:p14="http://schemas.microsoft.com/office/powerpoint/2010/main" val="92864536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97D22-8A7E-C4F1-CCDC-2013C5DC7A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C76C92-B3C8-1B8B-A969-0629EA143A5E}"/>
              </a:ext>
            </a:extLst>
          </p:cNvPr>
          <p:cNvSpPr>
            <a:spLocks noGrp="1"/>
          </p:cNvSpPr>
          <p:nvPr>
            <p:ph type="title"/>
          </p:nvPr>
        </p:nvSpPr>
        <p:spPr/>
        <p:txBody>
          <a:bodyPr/>
          <a:lstStyle/>
          <a:p>
            <a:r>
              <a:rPr lang="en-GB" noProof="0" dirty="0"/>
              <a:t>Legal Prerogatives</a:t>
            </a:r>
          </a:p>
        </p:txBody>
      </p:sp>
      <p:sp>
        <p:nvSpPr>
          <p:cNvPr id="3" name="Content Placeholder 2">
            <a:extLst>
              <a:ext uri="{FF2B5EF4-FFF2-40B4-BE49-F238E27FC236}">
                <a16:creationId xmlns:a16="http://schemas.microsoft.com/office/drawing/2014/main" id="{1D40138F-D33C-0CFD-241D-A7D80EA26DCA}"/>
              </a:ext>
            </a:extLst>
          </p:cNvPr>
          <p:cNvSpPr>
            <a:spLocks noGrp="1"/>
          </p:cNvSpPr>
          <p:nvPr>
            <p:ph idx="1"/>
          </p:nvPr>
        </p:nvSpPr>
        <p:spPr>
          <a:xfrm>
            <a:off x="1074420" y="2236477"/>
            <a:ext cx="10081260" cy="4443194"/>
          </a:xfrm>
        </p:spPr>
        <p:txBody>
          <a:bodyPr/>
          <a:lstStyle/>
          <a:p>
            <a:pPr>
              <a:buFont typeface="Arial" panose="020B0604020202020204" pitchFamily="34" charset="0"/>
              <a:buChar char="•"/>
            </a:pPr>
            <a:r>
              <a:rPr lang="en-GB" noProof="0" dirty="0">
                <a:solidFill>
                  <a:schemeClr val="tx1"/>
                </a:solidFill>
              </a:rPr>
              <a:t>Investigation Authority Powers</a:t>
            </a:r>
          </a:p>
          <a:p>
            <a:pPr lvl="1">
              <a:buFont typeface="Arial" panose="020B0604020202020204" pitchFamily="34" charset="0"/>
              <a:buChar char="•"/>
            </a:pPr>
            <a:r>
              <a:rPr lang="en-GB" noProof="0" dirty="0">
                <a:solidFill>
                  <a:schemeClr val="tx1"/>
                </a:solidFill>
              </a:rPr>
              <a:t>Access to site, evidence, records</a:t>
            </a:r>
          </a:p>
          <a:p>
            <a:pPr lvl="1">
              <a:buFont typeface="Arial" panose="020B0604020202020204" pitchFamily="34" charset="0"/>
              <a:buChar char="•"/>
            </a:pPr>
            <a:r>
              <a:rPr lang="en-GB" noProof="0" dirty="0">
                <a:solidFill>
                  <a:schemeClr val="tx1"/>
                </a:solidFill>
              </a:rPr>
              <a:t>Obtain and analyse flight/ground data</a:t>
            </a:r>
          </a:p>
          <a:p>
            <a:pPr lvl="1">
              <a:buFont typeface="Arial" panose="020B0604020202020204" pitchFamily="34" charset="0"/>
              <a:buChar char="•"/>
            </a:pPr>
            <a:r>
              <a:rPr lang="en-GB" noProof="0" dirty="0">
                <a:solidFill>
                  <a:schemeClr val="tx1"/>
                </a:solidFill>
              </a:rPr>
              <a:t>Request information and cooperation</a:t>
            </a:r>
          </a:p>
          <a:p>
            <a:pPr lvl="1">
              <a:buFont typeface="Arial" panose="020B0604020202020204" pitchFamily="34" charset="0"/>
              <a:buChar char="•"/>
            </a:pPr>
            <a:r>
              <a:rPr lang="en-GB" noProof="0" dirty="0">
                <a:solidFill>
                  <a:schemeClr val="tx1"/>
                </a:solidFill>
              </a:rPr>
              <a:t>Coordinate with judicial authorities</a:t>
            </a:r>
          </a:p>
          <a:p>
            <a:pPr lvl="1">
              <a:buFont typeface="Arial" panose="020B0604020202020204" pitchFamily="34" charset="0"/>
              <a:buChar char="•"/>
            </a:pPr>
            <a:r>
              <a:rPr lang="en-GB" noProof="0" dirty="0">
                <a:solidFill>
                  <a:schemeClr val="tx1"/>
                </a:solidFill>
              </a:rPr>
              <a:t>Issue reports and safety recommendations</a:t>
            </a:r>
          </a:p>
        </p:txBody>
      </p:sp>
    </p:spTree>
    <p:extLst>
      <p:ext uri="{BB962C8B-B14F-4D97-AF65-F5344CB8AC3E}">
        <p14:creationId xmlns:p14="http://schemas.microsoft.com/office/powerpoint/2010/main" val="2856134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413E9-5A0F-026C-DCD5-2102A4B1C2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3DBEFB-7F66-6490-57EE-62EA6E26C354}"/>
              </a:ext>
            </a:extLst>
          </p:cNvPr>
          <p:cNvSpPr>
            <a:spLocks noGrp="1"/>
          </p:cNvSpPr>
          <p:nvPr>
            <p:ph type="title"/>
          </p:nvPr>
        </p:nvSpPr>
        <p:spPr/>
        <p:txBody>
          <a:bodyPr/>
          <a:lstStyle/>
          <a:p>
            <a:r>
              <a:rPr lang="en-GB" noProof="0" dirty="0"/>
              <a:t>Protection of Safety Information</a:t>
            </a:r>
          </a:p>
        </p:txBody>
      </p:sp>
      <p:sp>
        <p:nvSpPr>
          <p:cNvPr id="3" name="Content Placeholder 2">
            <a:extLst>
              <a:ext uri="{FF2B5EF4-FFF2-40B4-BE49-F238E27FC236}">
                <a16:creationId xmlns:a16="http://schemas.microsoft.com/office/drawing/2014/main" id="{B134065B-9FAC-505F-0817-19A625A8D2B6}"/>
              </a:ext>
            </a:extLst>
          </p:cNvPr>
          <p:cNvSpPr>
            <a:spLocks noGrp="1"/>
          </p:cNvSpPr>
          <p:nvPr>
            <p:ph idx="1"/>
          </p:nvPr>
        </p:nvSpPr>
        <p:spPr>
          <a:xfrm>
            <a:off x="1074420" y="2236477"/>
            <a:ext cx="10081260" cy="4443194"/>
          </a:xfrm>
        </p:spPr>
        <p:txBody>
          <a:bodyPr/>
          <a:lstStyle/>
          <a:p>
            <a:pPr>
              <a:buFont typeface="Arial" panose="020B0604020202020204" pitchFamily="34" charset="0"/>
              <a:buChar char="•"/>
            </a:pPr>
            <a:r>
              <a:rPr lang="en-GB" noProof="0" dirty="0">
                <a:solidFill>
                  <a:schemeClr val="tx1"/>
                </a:solidFill>
              </a:rPr>
              <a:t>Annex 13 Safeguards</a:t>
            </a:r>
          </a:p>
          <a:p>
            <a:pPr lvl="1">
              <a:buFont typeface="Arial" panose="020B0604020202020204" pitchFamily="34" charset="0"/>
              <a:buChar char="•"/>
            </a:pPr>
            <a:r>
              <a:rPr lang="en-GB" noProof="0" dirty="0">
                <a:solidFill>
                  <a:schemeClr val="tx1"/>
                </a:solidFill>
              </a:rPr>
              <a:t>Non-disclosure: CVR, ATC recordings, witness statements</a:t>
            </a:r>
          </a:p>
          <a:p>
            <a:pPr lvl="1">
              <a:buFont typeface="Arial" panose="020B0604020202020204" pitchFamily="34" charset="0"/>
              <a:buChar char="•"/>
            </a:pPr>
            <a:r>
              <a:rPr lang="en-GB" noProof="0" dirty="0">
                <a:solidFill>
                  <a:schemeClr val="tx1"/>
                </a:solidFill>
              </a:rPr>
              <a:t>Protects sources; enables candid reporting</a:t>
            </a:r>
          </a:p>
          <a:p>
            <a:pPr lvl="1">
              <a:buFont typeface="Arial" panose="020B0604020202020204" pitchFamily="34" charset="0"/>
              <a:buChar char="•"/>
            </a:pPr>
            <a:r>
              <a:rPr lang="en-GB" noProof="0" dirty="0">
                <a:solidFill>
                  <a:schemeClr val="tx1"/>
                </a:solidFill>
              </a:rPr>
              <a:t>Separation from blame/liability processes</a:t>
            </a:r>
          </a:p>
        </p:txBody>
      </p:sp>
    </p:spTree>
    <p:extLst>
      <p:ext uri="{BB962C8B-B14F-4D97-AF65-F5344CB8AC3E}">
        <p14:creationId xmlns:p14="http://schemas.microsoft.com/office/powerpoint/2010/main" val="2768143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71600-7379-0138-33BC-CF5C21D4F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FCFD16-D150-D14F-EC43-78E36BFCF72E}"/>
              </a:ext>
            </a:extLst>
          </p:cNvPr>
          <p:cNvSpPr>
            <a:spLocks noGrp="1"/>
          </p:cNvSpPr>
          <p:nvPr>
            <p:ph type="title"/>
          </p:nvPr>
        </p:nvSpPr>
        <p:spPr/>
        <p:txBody>
          <a:bodyPr/>
          <a:lstStyle/>
          <a:p>
            <a:r>
              <a:rPr lang="en-GB" noProof="0" dirty="0"/>
              <a:t>Transparency &amp; Accountability</a:t>
            </a:r>
          </a:p>
        </p:txBody>
      </p:sp>
      <p:sp>
        <p:nvSpPr>
          <p:cNvPr id="3" name="Content Placeholder 2">
            <a:extLst>
              <a:ext uri="{FF2B5EF4-FFF2-40B4-BE49-F238E27FC236}">
                <a16:creationId xmlns:a16="http://schemas.microsoft.com/office/drawing/2014/main" id="{2FD9FC46-3892-C82E-9BB1-A354696033BC}"/>
              </a:ext>
            </a:extLst>
          </p:cNvPr>
          <p:cNvSpPr>
            <a:spLocks noGrp="1"/>
          </p:cNvSpPr>
          <p:nvPr>
            <p:ph idx="1"/>
          </p:nvPr>
        </p:nvSpPr>
        <p:spPr>
          <a:xfrm>
            <a:off x="1074420" y="2236477"/>
            <a:ext cx="10081260" cy="4443194"/>
          </a:xfrm>
        </p:spPr>
        <p:txBody>
          <a:bodyPr/>
          <a:lstStyle/>
          <a:p>
            <a:pPr>
              <a:buFont typeface="Arial" panose="020B0604020202020204" pitchFamily="34" charset="0"/>
              <a:buChar char="•"/>
            </a:pPr>
            <a:r>
              <a:rPr lang="en-GB" noProof="0" dirty="0">
                <a:solidFill>
                  <a:schemeClr val="tx1"/>
                </a:solidFill>
              </a:rPr>
              <a:t>Public Interest Balance</a:t>
            </a:r>
          </a:p>
          <a:p>
            <a:pPr lvl="1">
              <a:buFont typeface="Arial" panose="020B0604020202020204" pitchFamily="34" charset="0"/>
              <a:buChar char="•"/>
            </a:pPr>
            <a:r>
              <a:rPr lang="en-GB" noProof="0" dirty="0">
                <a:solidFill>
                  <a:schemeClr val="tx1"/>
                </a:solidFill>
              </a:rPr>
              <a:t>Timely factual updates to families</a:t>
            </a:r>
          </a:p>
          <a:p>
            <a:pPr lvl="1">
              <a:buFont typeface="Arial" panose="020B0604020202020204" pitchFamily="34" charset="0"/>
              <a:buChar char="•"/>
            </a:pPr>
            <a:r>
              <a:rPr lang="en-GB" noProof="0" dirty="0">
                <a:solidFill>
                  <a:schemeClr val="tx1"/>
                </a:solidFill>
              </a:rPr>
              <a:t>Interim statements where needed</a:t>
            </a:r>
          </a:p>
          <a:p>
            <a:pPr lvl="1">
              <a:buFont typeface="Arial" panose="020B0604020202020204" pitchFamily="34" charset="0"/>
              <a:buChar char="•"/>
            </a:pPr>
            <a:r>
              <a:rPr lang="en-GB" noProof="0" dirty="0">
                <a:solidFill>
                  <a:schemeClr val="tx1"/>
                </a:solidFill>
              </a:rPr>
              <a:t>Final Report publicly available</a:t>
            </a:r>
          </a:p>
        </p:txBody>
      </p:sp>
    </p:spTree>
    <p:extLst>
      <p:ext uri="{BB962C8B-B14F-4D97-AF65-F5344CB8AC3E}">
        <p14:creationId xmlns:p14="http://schemas.microsoft.com/office/powerpoint/2010/main" val="2954639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12CA8-62CF-99BA-E1A6-4047862DB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813092-0DAD-FB10-5815-225A97FD44BE}"/>
              </a:ext>
            </a:extLst>
          </p:cNvPr>
          <p:cNvSpPr>
            <a:spLocks noGrp="1"/>
          </p:cNvSpPr>
          <p:nvPr>
            <p:ph type="title"/>
          </p:nvPr>
        </p:nvSpPr>
        <p:spPr>
          <a:xfrm>
            <a:off x="60960" y="902971"/>
            <a:ext cx="12070080" cy="1005840"/>
          </a:xfrm>
        </p:spPr>
        <p:txBody>
          <a:bodyPr/>
          <a:lstStyle/>
          <a:p>
            <a:r>
              <a:rPr lang="en-GB" noProof="0" dirty="0"/>
              <a:t>Agenda</a:t>
            </a:r>
          </a:p>
        </p:txBody>
      </p:sp>
      <p:sp>
        <p:nvSpPr>
          <p:cNvPr id="3" name="Content Placeholder 2">
            <a:extLst>
              <a:ext uri="{FF2B5EF4-FFF2-40B4-BE49-F238E27FC236}">
                <a16:creationId xmlns:a16="http://schemas.microsoft.com/office/drawing/2014/main" id="{F8EFB383-0DBD-6FD3-64B6-90A65C00F9A8}"/>
              </a:ext>
            </a:extLst>
          </p:cNvPr>
          <p:cNvSpPr>
            <a:spLocks noGrp="1"/>
          </p:cNvSpPr>
          <p:nvPr>
            <p:ph idx="1"/>
          </p:nvPr>
        </p:nvSpPr>
        <p:spPr>
          <a:xfrm>
            <a:off x="1108710" y="2011680"/>
            <a:ext cx="10001250" cy="4667991"/>
          </a:xfrm>
        </p:spPr>
        <p:txBody>
          <a:bodyPr>
            <a:normAutofit fontScale="77500" lnSpcReduction="20000"/>
          </a:bodyPr>
          <a:lstStyle/>
          <a:p>
            <a:pPr>
              <a:lnSpc>
                <a:spcPct val="120000"/>
              </a:lnSpc>
              <a:spcBef>
                <a:spcPts val="0"/>
              </a:spcBef>
              <a:spcAft>
                <a:spcPts val="400"/>
              </a:spcAft>
            </a:pPr>
            <a:r>
              <a:rPr lang="en-GB" sz="3700" noProof="0" dirty="0">
                <a:solidFill>
                  <a:schemeClr val="bg1">
                    <a:lumMod val="85000"/>
                  </a:schemeClr>
                </a:solidFill>
              </a:rPr>
              <a:t>International Legal Basis</a:t>
            </a:r>
          </a:p>
          <a:p>
            <a:pPr>
              <a:lnSpc>
                <a:spcPct val="120000"/>
              </a:lnSpc>
              <a:spcBef>
                <a:spcPts val="0"/>
              </a:spcBef>
              <a:spcAft>
                <a:spcPts val="400"/>
              </a:spcAft>
            </a:pPr>
            <a:r>
              <a:rPr lang="en-GB" sz="3700" noProof="0" dirty="0">
                <a:solidFill>
                  <a:schemeClr val="bg1">
                    <a:lumMod val="85000"/>
                  </a:schemeClr>
                </a:solidFill>
              </a:rPr>
              <a:t>Independence of Investigation Authorities</a:t>
            </a:r>
          </a:p>
          <a:p>
            <a:pPr>
              <a:lnSpc>
                <a:spcPct val="120000"/>
              </a:lnSpc>
              <a:spcBef>
                <a:spcPts val="0"/>
              </a:spcBef>
              <a:spcAft>
                <a:spcPts val="400"/>
              </a:spcAft>
            </a:pPr>
            <a:r>
              <a:rPr lang="en-GB" sz="3700" noProof="0" dirty="0">
                <a:solidFill>
                  <a:schemeClr val="bg1">
                    <a:lumMod val="85000"/>
                  </a:schemeClr>
                </a:solidFill>
              </a:rPr>
              <a:t>Legal Prerogatives and Protection of Information</a:t>
            </a:r>
          </a:p>
          <a:p>
            <a:pPr>
              <a:lnSpc>
                <a:spcPct val="120000"/>
              </a:lnSpc>
              <a:spcBef>
                <a:spcPts val="0"/>
              </a:spcBef>
              <a:spcAft>
                <a:spcPts val="400"/>
              </a:spcAft>
            </a:pPr>
            <a:r>
              <a:rPr lang="en-GB" noProof="0" dirty="0"/>
              <a:t>Challenges for Small States and the Role of USOAP</a:t>
            </a:r>
          </a:p>
          <a:p>
            <a:pPr>
              <a:lnSpc>
                <a:spcPct val="120000"/>
              </a:lnSpc>
              <a:spcBef>
                <a:spcPts val="0"/>
              </a:spcBef>
              <a:spcAft>
                <a:spcPts val="400"/>
              </a:spcAft>
            </a:pPr>
            <a:r>
              <a:rPr lang="en-GB" sz="3700" noProof="0" dirty="0">
                <a:solidFill>
                  <a:schemeClr val="bg1">
                    <a:lumMod val="85000"/>
                  </a:schemeClr>
                </a:solidFill>
              </a:rPr>
              <a:t>The RAIO Concept under ICAO</a:t>
            </a:r>
          </a:p>
          <a:p>
            <a:pPr>
              <a:lnSpc>
                <a:spcPct val="120000"/>
              </a:lnSpc>
              <a:spcBef>
                <a:spcPts val="0"/>
              </a:spcBef>
              <a:spcAft>
                <a:spcPts val="400"/>
              </a:spcAft>
            </a:pPr>
            <a:r>
              <a:rPr lang="en-GB" sz="3700" noProof="0" dirty="0">
                <a:solidFill>
                  <a:schemeClr val="bg1">
                    <a:lumMod val="85000"/>
                  </a:schemeClr>
                </a:solidFill>
              </a:rPr>
              <a:t>Legal and Institutional Context in the OECS</a:t>
            </a:r>
          </a:p>
          <a:p>
            <a:pPr>
              <a:lnSpc>
                <a:spcPct val="120000"/>
              </a:lnSpc>
              <a:spcBef>
                <a:spcPts val="0"/>
              </a:spcBef>
              <a:spcAft>
                <a:spcPts val="400"/>
              </a:spcAft>
            </a:pPr>
            <a:r>
              <a:rPr lang="en-GB" sz="3700" noProof="0" dirty="0">
                <a:solidFill>
                  <a:schemeClr val="bg1">
                    <a:lumMod val="85000"/>
                  </a:schemeClr>
                </a:solidFill>
              </a:rPr>
              <a:t>Financing, Training, and Sustainability</a:t>
            </a:r>
          </a:p>
          <a:p>
            <a:pPr>
              <a:lnSpc>
                <a:spcPct val="120000"/>
              </a:lnSpc>
              <a:spcBef>
                <a:spcPts val="0"/>
              </a:spcBef>
              <a:spcAft>
                <a:spcPts val="400"/>
              </a:spcAft>
            </a:pPr>
            <a:r>
              <a:rPr lang="en-GB" sz="3700" noProof="0" dirty="0">
                <a:solidFill>
                  <a:schemeClr val="bg1">
                    <a:lumMod val="85000"/>
                  </a:schemeClr>
                </a:solidFill>
              </a:rPr>
              <a:t>Implications and Opportunities for the OECS</a:t>
            </a:r>
          </a:p>
        </p:txBody>
      </p:sp>
    </p:spTree>
    <p:extLst>
      <p:ext uri="{BB962C8B-B14F-4D97-AF65-F5344CB8AC3E}">
        <p14:creationId xmlns:p14="http://schemas.microsoft.com/office/powerpoint/2010/main" val="168998629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E14B1-F32E-AD42-A3C0-F3947D05AE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B2AA71-8523-9FBD-542B-11DA5E683B49}"/>
              </a:ext>
            </a:extLst>
          </p:cNvPr>
          <p:cNvSpPr>
            <a:spLocks noGrp="1"/>
          </p:cNvSpPr>
          <p:nvPr>
            <p:ph type="title"/>
          </p:nvPr>
        </p:nvSpPr>
        <p:spPr/>
        <p:txBody>
          <a:bodyPr/>
          <a:lstStyle/>
          <a:p>
            <a:r>
              <a:rPr lang="en-GB" noProof="0" dirty="0"/>
              <a:t>Challenges for Small States</a:t>
            </a:r>
          </a:p>
        </p:txBody>
      </p:sp>
      <p:sp>
        <p:nvSpPr>
          <p:cNvPr id="3" name="Content Placeholder 2">
            <a:extLst>
              <a:ext uri="{FF2B5EF4-FFF2-40B4-BE49-F238E27FC236}">
                <a16:creationId xmlns:a16="http://schemas.microsoft.com/office/drawing/2014/main" id="{4D12D618-A3CA-48FE-D522-163A9342CEAA}"/>
              </a:ext>
            </a:extLst>
          </p:cNvPr>
          <p:cNvSpPr>
            <a:spLocks noGrp="1"/>
          </p:cNvSpPr>
          <p:nvPr>
            <p:ph idx="1"/>
          </p:nvPr>
        </p:nvSpPr>
        <p:spPr>
          <a:xfrm>
            <a:off x="1074420" y="2236477"/>
            <a:ext cx="10081260" cy="4443194"/>
          </a:xfrm>
        </p:spPr>
        <p:txBody>
          <a:bodyPr/>
          <a:lstStyle/>
          <a:p>
            <a:pPr>
              <a:buFont typeface="Arial" panose="020B0604020202020204" pitchFamily="34" charset="0"/>
              <a:buChar char="•"/>
            </a:pPr>
            <a:r>
              <a:rPr lang="en-GB" noProof="0" dirty="0">
                <a:solidFill>
                  <a:schemeClr val="tx1"/>
                </a:solidFill>
              </a:rPr>
              <a:t>Limited technical expertise</a:t>
            </a:r>
          </a:p>
          <a:p>
            <a:pPr>
              <a:buFont typeface="Arial" panose="020B0604020202020204" pitchFamily="34" charset="0"/>
              <a:buChar char="•"/>
            </a:pPr>
            <a:r>
              <a:rPr lang="en-GB" noProof="0" dirty="0">
                <a:solidFill>
                  <a:schemeClr val="tx1"/>
                </a:solidFill>
              </a:rPr>
              <a:t>Few specialised investigators</a:t>
            </a:r>
          </a:p>
          <a:p>
            <a:pPr>
              <a:buFont typeface="Arial" panose="020B0604020202020204" pitchFamily="34" charset="0"/>
              <a:buChar char="•"/>
            </a:pPr>
            <a:r>
              <a:rPr lang="en-GB" noProof="0" dirty="0">
                <a:solidFill>
                  <a:schemeClr val="tx1"/>
                </a:solidFill>
              </a:rPr>
              <a:t>High costs of logistics and services</a:t>
            </a:r>
          </a:p>
          <a:p>
            <a:pPr>
              <a:buFont typeface="Arial" panose="020B0604020202020204" pitchFamily="34" charset="0"/>
              <a:buChar char="•"/>
            </a:pPr>
            <a:r>
              <a:rPr lang="en-GB" noProof="0" dirty="0">
                <a:solidFill>
                  <a:schemeClr val="tx1"/>
                </a:solidFill>
              </a:rPr>
              <a:t>Dependence on external support</a:t>
            </a:r>
          </a:p>
        </p:txBody>
      </p:sp>
    </p:spTree>
    <p:extLst>
      <p:ext uri="{BB962C8B-B14F-4D97-AF65-F5344CB8AC3E}">
        <p14:creationId xmlns:p14="http://schemas.microsoft.com/office/powerpoint/2010/main" val="2710606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A02C0-9D30-9A8C-F05D-09F6E3A94C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1162A3-F6EE-1BC1-8478-3657FB5AD6D5}"/>
              </a:ext>
            </a:extLst>
          </p:cNvPr>
          <p:cNvSpPr>
            <a:spLocks noGrp="1"/>
          </p:cNvSpPr>
          <p:nvPr>
            <p:ph type="title"/>
          </p:nvPr>
        </p:nvSpPr>
        <p:spPr/>
        <p:txBody>
          <a:bodyPr/>
          <a:lstStyle/>
          <a:p>
            <a:r>
              <a:rPr lang="en-GB" noProof="0" dirty="0"/>
              <a:t>USOAP Findings</a:t>
            </a:r>
          </a:p>
        </p:txBody>
      </p:sp>
      <p:sp>
        <p:nvSpPr>
          <p:cNvPr id="3" name="Content Placeholder 2">
            <a:extLst>
              <a:ext uri="{FF2B5EF4-FFF2-40B4-BE49-F238E27FC236}">
                <a16:creationId xmlns:a16="http://schemas.microsoft.com/office/drawing/2014/main" id="{DC659FC2-F30F-2473-6747-C0D04A4561FA}"/>
              </a:ext>
            </a:extLst>
          </p:cNvPr>
          <p:cNvSpPr>
            <a:spLocks noGrp="1"/>
          </p:cNvSpPr>
          <p:nvPr>
            <p:ph idx="1"/>
          </p:nvPr>
        </p:nvSpPr>
        <p:spPr>
          <a:xfrm>
            <a:off x="1074420" y="2236477"/>
            <a:ext cx="10081260" cy="4443194"/>
          </a:xfrm>
        </p:spPr>
        <p:txBody>
          <a:bodyPr/>
          <a:lstStyle/>
          <a:p>
            <a:pPr>
              <a:buFont typeface="Arial" panose="020B0604020202020204" pitchFamily="34" charset="0"/>
              <a:buChar char="•"/>
            </a:pPr>
            <a:r>
              <a:rPr lang="en-GB" noProof="0" dirty="0">
                <a:solidFill>
                  <a:schemeClr val="tx1"/>
                </a:solidFill>
              </a:rPr>
              <a:t>Low effective implementation in AIG for OECS States (2019)</a:t>
            </a:r>
          </a:p>
          <a:p>
            <a:pPr>
              <a:buFont typeface="Arial" panose="020B0604020202020204" pitchFamily="34" charset="0"/>
              <a:buChar char="•"/>
            </a:pPr>
            <a:r>
              <a:rPr lang="en-GB" noProof="0" dirty="0">
                <a:solidFill>
                  <a:schemeClr val="tx1"/>
                </a:solidFill>
              </a:rPr>
              <a:t>Gaps in resources and compliance identified</a:t>
            </a:r>
          </a:p>
          <a:p>
            <a:pPr>
              <a:buFont typeface="Arial" panose="020B0604020202020204" pitchFamily="34" charset="0"/>
              <a:buChar char="•"/>
            </a:pPr>
            <a:r>
              <a:rPr lang="en-GB" noProof="0" dirty="0">
                <a:solidFill>
                  <a:schemeClr val="tx1"/>
                </a:solidFill>
              </a:rPr>
              <a:t>Urgency for capacity building</a:t>
            </a:r>
          </a:p>
        </p:txBody>
      </p:sp>
    </p:spTree>
    <p:extLst>
      <p:ext uri="{BB962C8B-B14F-4D97-AF65-F5344CB8AC3E}">
        <p14:creationId xmlns:p14="http://schemas.microsoft.com/office/powerpoint/2010/main" val="3591226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F5DC9-C135-1304-4062-90CCAB9B98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E7FF80-FCE3-B886-39A4-BFA0CB67C56D}"/>
              </a:ext>
            </a:extLst>
          </p:cNvPr>
          <p:cNvSpPr>
            <a:spLocks noGrp="1"/>
          </p:cNvSpPr>
          <p:nvPr>
            <p:ph type="title"/>
          </p:nvPr>
        </p:nvSpPr>
        <p:spPr/>
        <p:txBody>
          <a:bodyPr/>
          <a:lstStyle/>
          <a:p>
            <a:r>
              <a:rPr lang="en-GB" noProof="0" dirty="0"/>
              <a:t>Strategic Implications</a:t>
            </a:r>
          </a:p>
        </p:txBody>
      </p:sp>
      <p:sp>
        <p:nvSpPr>
          <p:cNvPr id="3" name="Content Placeholder 2">
            <a:extLst>
              <a:ext uri="{FF2B5EF4-FFF2-40B4-BE49-F238E27FC236}">
                <a16:creationId xmlns:a16="http://schemas.microsoft.com/office/drawing/2014/main" id="{8DB34653-D08E-84C6-921B-0CBB311615FA}"/>
              </a:ext>
            </a:extLst>
          </p:cNvPr>
          <p:cNvSpPr>
            <a:spLocks noGrp="1"/>
          </p:cNvSpPr>
          <p:nvPr>
            <p:ph idx="1"/>
          </p:nvPr>
        </p:nvSpPr>
        <p:spPr>
          <a:xfrm>
            <a:off x="1074420" y="2236477"/>
            <a:ext cx="10081260" cy="4443194"/>
          </a:xfrm>
        </p:spPr>
        <p:txBody>
          <a:bodyPr/>
          <a:lstStyle/>
          <a:p>
            <a:pPr>
              <a:buFont typeface="Arial" panose="020B0604020202020204" pitchFamily="34" charset="0"/>
              <a:buChar char="•"/>
            </a:pPr>
            <a:r>
              <a:rPr lang="en-GB" noProof="0" dirty="0">
                <a:solidFill>
                  <a:schemeClr val="tx1"/>
                </a:solidFill>
              </a:rPr>
              <a:t>Investigations may face delays or gaps</a:t>
            </a:r>
          </a:p>
          <a:p>
            <a:pPr>
              <a:buFont typeface="Arial" panose="020B0604020202020204" pitchFamily="34" charset="0"/>
              <a:buChar char="•"/>
            </a:pPr>
            <a:r>
              <a:rPr lang="en-GB" noProof="0" dirty="0">
                <a:solidFill>
                  <a:schemeClr val="tx1"/>
                </a:solidFill>
              </a:rPr>
              <a:t>Regional cooperation becomes essential</a:t>
            </a:r>
          </a:p>
          <a:p>
            <a:pPr>
              <a:buFont typeface="Arial" panose="020B0604020202020204" pitchFamily="34" charset="0"/>
              <a:buChar char="•"/>
            </a:pPr>
            <a:r>
              <a:rPr lang="en-GB" noProof="0" dirty="0">
                <a:solidFill>
                  <a:schemeClr val="tx1"/>
                </a:solidFill>
              </a:rPr>
              <a:t>Safety credibility depends on consistent compliance</a:t>
            </a:r>
          </a:p>
        </p:txBody>
      </p:sp>
    </p:spTree>
    <p:extLst>
      <p:ext uri="{BB962C8B-B14F-4D97-AF65-F5344CB8AC3E}">
        <p14:creationId xmlns:p14="http://schemas.microsoft.com/office/powerpoint/2010/main" val="2815424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12192000" cy="6172199"/>
          </a:xfrm>
          <a:prstGeom prst="rect">
            <a:avLst/>
          </a:prstGeom>
        </p:spPr>
      </p:pic>
      <p:sp>
        <p:nvSpPr>
          <p:cNvPr id="11" name="Subtitle 1"/>
          <p:cNvSpPr>
            <a:spLocks/>
          </p:cNvSpPr>
          <p:nvPr/>
        </p:nvSpPr>
        <p:spPr bwMode="auto">
          <a:xfrm>
            <a:off x="2844801" y="6035040"/>
            <a:ext cx="6526080" cy="696836"/>
          </a:xfrm>
          <a:prstGeom prst="rect">
            <a:avLst/>
          </a:prstGeom>
          <a:noFill/>
          <a:ln w="9525">
            <a:noFill/>
            <a:miter lim="800000"/>
            <a:headEnd/>
            <a:tailEnd/>
          </a:ln>
        </p:spPr>
        <p:txBody>
          <a:bodyPr/>
          <a:lstStyle/>
          <a:p>
            <a:pPr algn="ctr">
              <a:buFont typeface="Arial" charset="0"/>
              <a:buNone/>
            </a:pPr>
            <a:r>
              <a:rPr lang="en-GB" sz="2400" b="1" spc="67" noProof="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cs typeface="Arial" charset="0"/>
              </a:rPr>
              <a:t>Fernando Camargo</a:t>
            </a:r>
          </a:p>
          <a:p>
            <a:pPr algn="ctr">
              <a:buFont typeface="Arial" charset="0"/>
              <a:buNone/>
            </a:pPr>
            <a:r>
              <a:rPr lang="en-GB" sz="1600" b="1" i="1" spc="67" noProof="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cs typeface="Arial" charset="0"/>
              </a:rPr>
              <a:t>NACC Regional Officer, Technical Assistance</a:t>
            </a:r>
          </a:p>
        </p:txBody>
      </p:sp>
      <p:sp>
        <p:nvSpPr>
          <p:cNvPr id="12" name="Rectangle 2"/>
          <p:cNvSpPr txBox="1">
            <a:spLocks noChangeArrowheads="1"/>
          </p:cNvSpPr>
          <p:nvPr/>
        </p:nvSpPr>
        <p:spPr>
          <a:xfrm>
            <a:off x="1072056" y="1575991"/>
            <a:ext cx="10058400" cy="146896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b="1" spc="67" noProof="0" dirty="0">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From International Obligations to Regional Solutions:</a:t>
            </a:r>
          </a:p>
          <a:p>
            <a:r>
              <a:rPr lang="en-GB" sz="3600" b="1" spc="67" noProof="0" dirty="0">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Legal Pathways for Aircraft Accident Investigation in the OECS</a:t>
            </a:r>
          </a:p>
        </p:txBody>
      </p:sp>
    </p:spTree>
    <p:extLst>
      <p:ext uri="{BB962C8B-B14F-4D97-AF65-F5344CB8AC3E}">
        <p14:creationId xmlns:p14="http://schemas.microsoft.com/office/powerpoint/2010/main" val="1569738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40AA9-03D0-3E53-117D-2AC030C362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796412-012B-CA4B-90C9-3815FE9E92F8}"/>
              </a:ext>
            </a:extLst>
          </p:cNvPr>
          <p:cNvSpPr>
            <a:spLocks noGrp="1"/>
          </p:cNvSpPr>
          <p:nvPr>
            <p:ph type="title"/>
          </p:nvPr>
        </p:nvSpPr>
        <p:spPr>
          <a:xfrm>
            <a:off x="60960" y="902971"/>
            <a:ext cx="12070080" cy="1005840"/>
          </a:xfrm>
        </p:spPr>
        <p:txBody>
          <a:bodyPr/>
          <a:lstStyle/>
          <a:p>
            <a:r>
              <a:rPr lang="en-GB" noProof="0" dirty="0"/>
              <a:t>Agenda</a:t>
            </a:r>
          </a:p>
        </p:txBody>
      </p:sp>
      <p:sp>
        <p:nvSpPr>
          <p:cNvPr id="3" name="Content Placeholder 2">
            <a:extLst>
              <a:ext uri="{FF2B5EF4-FFF2-40B4-BE49-F238E27FC236}">
                <a16:creationId xmlns:a16="http://schemas.microsoft.com/office/drawing/2014/main" id="{626D1EAD-93ED-7580-ECDB-A6D109C99622}"/>
              </a:ext>
            </a:extLst>
          </p:cNvPr>
          <p:cNvSpPr>
            <a:spLocks noGrp="1"/>
          </p:cNvSpPr>
          <p:nvPr>
            <p:ph idx="1"/>
          </p:nvPr>
        </p:nvSpPr>
        <p:spPr>
          <a:xfrm>
            <a:off x="1108710" y="2011680"/>
            <a:ext cx="10001250" cy="4667991"/>
          </a:xfrm>
        </p:spPr>
        <p:txBody>
          <a:bodyPr>
            <a:normAutofit fontScale="85000" lnSpcReduction="10000"/>
          </a:bodyPr>
          <a:lstStyle/>
          <a:p>
            <a:pPr>
              <a:lnSpc>
                <a:spcPct val="120000"/>
              </a:lnSpc>
              <a:spcBef>
                <a:spcPts val="0"/>
              </a:spcBef>
              <a:spcAft>
                <a:spcPts val="400"/>
              </a:spcAft>
            </a:pPr>
            <a:r>
              <a:rPr lang="en-GB" sz="3700" noProof="0" dirty="0">
                <a:solidFill>
                  <a:schemeClr val="bg1">
                    <a:lumMod val="85000"/>
                  </a:schemeClr>
                </a:solidFill>
              </a:rPr>
              <a:t>International Legal Basis</a:t>
            </a:r>
          </a:p>
          <a:p>
            <a:pPr>
              <a:lnSpc>
                <a:spcPct val="120000"/>
              </a:lnSpc>
              <a:spcBef>
                <a:spcPts val="0"/>
              </a:spcBef>
              <a:spcAft>
                <a:spcPts val="400"/>
              </a:spcAft>
            </a:pPr>
            <a:r>
              <a:rPr lang="en-GB" sz="3700" noProof="0" dirty="0">
                <a:solidFill>
                  <a:schemeClr val="bg1">
                    <a:lumMod val="85000"/>
                  </a:schemeClr>
                </a:solidFill>
              </a:rPr>
              <a:t>Independence of Investigation Authorities</a:t>
            </a:r>
          </a:p>
          <a:p>
            <a:pPr>
              <a:lnSpc>
                <a:spcPct val="120000"/>
              </a:lnSpc>
              <a:spcBef>
                <a:spcPts val="0"/>
              </a:spcBef>
              <a:spcAft>
                <a:spcPts val="400"/>
              </a:spcAft>
            </a:pPr>
            <a:r>
              <a:rPr lang="en-GB" sz="3700" noProof="0" dirty="0">
                <a:solidFill>
                  <a:schemeClr val="bg1">
                    <a:lumMod val="85000"/>
                  </a:schemeClr>
                </a:solidFill>
              </a:rPr>
              <a:t>Legal Prerogatives and Protection of Information</a:t>
            </a:r>
          </a:p>
          <a:p>
            <a:pPr>
              <a:lnSpc>
                <a:spcPct val="120000"/>
              </a:lnSpc>
              <a:spcBef>
                <a:spcPts val="0"/>
              </a:spcBef>
              <a:spcAft>
                <a:spcPts val="400"/>
              </a:spcAft>
            </a:pPr>
            <a:r>
              <a:rPr lang="en-GB" sz="3700" noProof="0" dirty="0">
                <a:solidFill>
                  <a:schemeClr val="bg1">
                    <a:lumMod val="85000"/>
                  </a:schemeClr>
                </a:solidFill>
              </a:rPr>
              <a:t>Challenges for Small States and the Role of USOAP</a:t>
            </a:r>
          </a:p>
          <a:p>
            <a:pPr>
              <a:lnSpc>
                <a:spcPct val="120000"/>
              </a:lnSpc>
              <a:spcBef>
                <a:spcPts val="0"/>
              </a:spcBef>
              <a:spcAft>
                <a:spcPts val="400"/>
              </a:spcAft>
            </a:pPr>
            <a:r>
              <a:rPr lang="en-GB" noProof="0" dirty="0"/>
              <a:t>The RAIO Concept under ICAO</a:t>
            </a:r>
            <a:endParaRPr lang="en-GB" sz="3700" noProof="0" dirty="0">
              <a:solidFill>
                <a:schemeClr val="bg1">
                  <a:lumMod val="85000"/>
                </a:schemeClr>
              </a:solidFill>
            </a:endParaRPr>
          </a:p>
          <a:p>
            <a:pPr>
              <a:lnSpc>
                <a:spcPct val="120000"/>
              </a:lnSpc>
              <a:spcBef>
                <a:spcPts val="0"/>
              </a:spcBef>
              <a:spcAft>
                <a:spcPts val="400"/>
              </a:spcAft>
            </a:pPr>
            <a:r>
              <a:rPr lang="en-GB" sz="3700" noProof="0" dirty="0">
                <a:solidFill>
                  <a:schemeClr val="bg1">
                    <a:lumMod val="85000"/>
                  </a:schemeClr>
                </a:solidFill>
              </a:rPr>
              <a:t>Legal and Institutional Context in the OECS</a:t>
            </a:r>
          </a:p>
          <a:p>
            <a:pPr>
              <a:lnSpc>
                <a:spcPct val="120000"/>
              </a:lnSpc>
              <a:spcBef>
                <a:spcPts val="0"/>
              </a:spcBef>
              <a:spcAft>
                <a:spcPts val="400"/>
              </a:spcAft>
            </a:pPr>
            <a:r>
              <a:rPr lang="en-GB" sz="3700" noProof="0" dirty="0">
                <a:solidFill>
                  <a:schemeClr val="bg1">
                    <a:lumMod val="85000"/>
                  </a:schemeClr>
                </a:solidFill>
              </a:rPr>
              <a:t>Financing, Training, and Sustainability</a:t>
            </a:r>
          </a:p>
          <a:p>
            <a:pPr>
              <a:lnSpc>
                <a:spcPct val="120000"/>
              </a:lnSpc>
              <a:spcBef>
                <a:spcPts val="0"/>
              </a:spcBef>
              <a:spcAft>
                <a:spcPts val="400"/>
              </a:spcAft>
            </a:pPr>
            <a:r>
              <a:rPr lang="en-GB" sz="3700" noProof="0" dirty="0">
                <a:solidFill>
                  <a:schemeClr val="bg1">
                    <a:lumMod val="85000"/>
                  </a:schemeClr>
                </a:solidFill>
              </a:rPr>
              <a:t>Implications and Opportunities for the OECS</a:t>
            </a:r>
          </a:p>
        </p:txBody>
      </p:sp>
    </p:spTree>
    <p:extLst>
      <p:ext uri="{BB962C8B-B14F-4D97-AF65-F5344CB8AC3E}">
        <p14:creationId xmlns:p14="http://schemas.microsoft.com/office/powerpoint/2010/main" val="335490206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12EBD-0373-6E3A-D1AC-D79F985748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66D2E0-64F1-175B-BDE2-8BD3E6140301}"/>
              </a:ext>
            </a:extLst>
          </p:cNvPr>
          <p:cNvSpPr>
            <a:spLocks noGrp="1"/>
          </p:cNvSpPr>
          <p:nvPr>
            <p:ph type="title"/>
          </p:nvPr>
        </p:nvSpPr>
        <p:spPr/>
        <p:txBody>
          <a:bodyPr/>
          <a:lstStyle/>
          <a:p>
            <a:r>
              <a:rPr lang="en-GB" noProof="0" dirty="0"/>
              <a:t>The RAIO Concept</a:t>
            </a:r>
          </a:p>
        </p:txBody>
      </p:sp>
      <p:sp>
        <p:nvSpPr>
          <p:cNvPr id="3" name="Content Placeholder 2">
            <a:extLst>
              <a:ext uri="{FF2B5EF4-FFF2-40B4-BE49-F238E27FC236}">
                <a16:creationId xmlns:a16="http://schemas.microsoft.com/office/drawing/2014/main" id="{AB3469A0-4BE6-A195-DB84-2B9230393CEC}"/>
              </a:ext>
            </a:extLst>
          </p:cNvPr>
          <p:cNvSpPr>
            <a:spLocks noGrp="1"/>
          </p:cNvSpPr>
          <p:nvPr>
            <p:ph idx="1"/>
          </p:nvPr>
        </p:nvSpPr>
        <p:spPr>
          <a:xfrm>
            <a:off x="1074420" y="2236477"/>
            <a:ext cx="10081260" cy="4443194"/>
          </a:xfrm>
        </p:spPr>
        <p:txBody>
          <a:bodyPr/>
          <a:lstStyle/>
          <a:p>
            <a:pPr>
              <a:buFont typeface="Arial" panose="020B0604020202020204" pitchFamily="34" charset="0"/>
              <a:buChar char="•"/>
            </a:pPr>
            <a:r>
              <a:rPr lang="en-GB" noProof="0" dirty="0">
                <a:solidFill>
                  <a:schemeClr val="tx1"/>
                </a:solidFill>
              </a:rPr>
              <a:t>Regional Accident &amp; Incident Investigation Organisations</a:t>
            </a:r>
          </a:p>
          <a:p>
            <a:pPr>
              <a:buFont typeface="Arial" panose="020B0604020202020204" pitchFamily="34" charset="0"/>
              <a:buChar char="•"/>
            </a:pPr>
            <a:r>
              <a:rPr lang="en-GB" noProof="0" dirty="0">
                <a:solidFill>
                  <a:schemeClr val="tx1"/>
                </a:solidFill>
              </a:rPr>
              <a:t>Shared resources and expertise</a:t>
            </a:r>
          </a:p>
          <a:p>
            <a:pPr>
              <a:buFont typeface="Arial" panose="020B0604020202020204" pitchFamily="34" charset="0"/>
              <a:buChar char="•"/>
            </a:pPr>
            <a:r>
              <a:rPr lang="en-GB" noProof="0" dirty="0">
                <a:solidFill>
                  <a:schemeClr val="tx1"/>
                </a:solidFill>
              </a:rPr>
              <a:t>Economies of scale</a:t>
            </a:r>
          </a:p>
        </p:txBody>
      </p:sp>
    </p:spTree>
    <p:extLst>
      <p:ext uri="{BB962C8B-B14F-4D97-AF65-F5344CB8AC3E}">
        <p14:creationId xmlns:p14="http://schemas.microsoft.com/office/powerpoint/2010/main" val="4273470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CB5E6-3689-BA91-8571-74C109A550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F1FD41-B637-C290-2957-1B4320570246}"/>
              </a:ext>
            </a:extLst>
          </p:cNvPr>
          <p:cNvSpPr>
            <a:spLocks noGrp="1"/>
          </p:cNvSpPr>
          <p:nvPr>
            <p:ph type="title"/>
          </p:nvPr>
        </p:nvSpPr>
        <p:spPr/>
        <p:txBody>
          <a:bodyPr/>
          <a:lstStyle/>
          <a:p>
            <a:r>
              <a:rPr lang="en-GB" noProof="0" dirty="0"/>
              <a:t>Benefits of RAIOs</a:t>
            </a:r>
          </a:p>
        </p:txBody>
      </p:sp>
      <p:sp>
        <p:nvSpPr>
          <p:cNvPr id="3" name="Content Placeholder 2">
            <a:extLst>
              <a:ext uri="{FF2B5EF4-FFF2-40B4-BE49-F238E27FC236}">
                <a16:creationId xmlns:a16="http://schemas.microsoft.com/office/drawing/2014/main" id="{AA38038A-EEFC-19BC-B584-56DC637CC7DB}"/>
              </a:ext>
            </a:extLst>
          </p:cNvPr>
          <p:cNvSpPr>
            <a:spLocks noGrp="1"/>
          </p:cNvSpPr>
          <p:nvPr>
            <p:ph idx="1"/>
          </p:nvPr>
        </p:nvSpPr>
        <p:spPr>
          <a:xfrm>
            <a:off x="1074420" y="2236477"/>
            <a:ext cx="10081260" cy="4443194"/>
          </a:xfrm>
        </p:spPr>
        <p:txBody>
          <a:bodyPr/>
          <a:lstStyle/>
          <a:p>
            <a:pPr>
              <a:buFont typeface="Arial" panose="020B0604020202020204" pitchFamily="34" charset="0"/>
              <a:buChar char="•"/>
            </a:pPr>
            <a:r>
              <a:rPr lang="en-GB" noProof="0" dirty="0">
                <a:solidFill>
                  <a:schemeClr val="tx1"/>
                </a:solidFill>
              </a:rPr>
              <a:t>Faster build-up of investigator experience</a:t>
            </a:r>
          </a:p>
          <a:p>
            <a:pPr>
              <a:buFont typeface="Arial" panose="020B0604020202020204" pitchFamily="34" charset="0"/>
              <a:buChar char="•"/>
            </a:pPr>
            <a:r>
              <a:rPr lang="en-GB" noProof="0" dirty="0">
                <a:solidFill>
                  <a:schemeClr val="tx1"/>
                </a:solidFill>
              </a:rPr>
              <a:t>Stronger credibility and independence</a:t>
            </a:r>
          </a:p>
          <a:p>
            <a:pPr>
              <a:buFont typeface="Arial" panose="020B0604020202020204" pitchFamily="34" charset="0"/>
              <a:buChar char="•"/>
            </a:pPr>
            <a:r>
              <a:rPr lang="en-GB" noProof="0" dirty="0">
                <a:solidFill>
                  <a:schemeClr val="tx1"/>
                </a:solidFill>
              </a:rPr>
              <a:t>Efficient use of limited resources</a:t>
            </a:r>
          </a:p>
        </p:txBody>
      </p:sp>
    </p:spTree>
    <p:extLst>
      <p:ext uri="{BB962C8B-B14F-4D97-AF65-F5344CB8AC3E}">
        <p14:creationId xmlns:p14="http://schemas.microsoft.com/office/powerpoint/2010/main" val="4063576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6A45B-E7B3-F084-B5EF-D18DBBDF81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9941BA-6FEC-BBAF-9EEC-32A72FB8CA3E}"/>
              </a:ext>
            </a:extLst>
          </p:cNvPr>
          <p:cNvSpPr>
            <a:spLocks noGrp="1"/>
          </p:cNvSpPr>
          <p:nvPr>
            <p:ph type="title"/>
          </p:nvPr>
        </p:nvSpPr>
        <p:spPr/>
        <p:txBody>
          <a:bodyPr/>
          <a:lstStyle/>
          <a:p>
            <a:r>
              <a:rPr lang="en-GB" noProof="0" dirty="0"/>
              <a:t>Example: Banjul Accord Group*</a:t>
            </a:r>
          </a:p>
        </p:txBody>
      </p:sp>
      <p:sp>
        <p:nvSpPr>
          <p:cNvPr id="3" name="Content Placeholder 2">
            <a:extLst>
              <a:ext uri="{FF2B5EF4-FFF2-40B4-BE49-F238E27FC236}">
                <a16:creationId xmlns:a16="http://schemas.microsoft.com/office/drawing/2014/main" id="{B09DF349-4C36-DF2A-1F1D-42FC068380A0}"/>
              </a:ext>
            </a:extLst>
          </p:cNvPr>
          <p:cNvSpPr>
            <a:spLocks noGrp="1"/>
          </p:cNvSpPr>
          <p:nvPr>
            <p:ph idx="1"/>
          </p:nvPr>
        </p:nvSpPr>
        <p:spPr>
          <a:xfrm>
            <a:off x="1074420" y="2236477"/>
            <a:ext cx="10081260" cy="2255513"/>
          </a:xfrm>
        </p:spPr>
        <p:txBody>
          <a:bodyPr/>
          <a:lstStyle/>
          <a:p>
            <a:pPr>
              <a:buFont typeface="Arial" panose="020B0604020202020204" pitchFamily="34" charset="0"/>
              <a:buChar char="•"/>
            </a:pPr>
            <a:r>
              <a:rPr lang="en-GB" noProof="0" dirty="0">
                <a:solidFill>
                  <a:schemeClr val="tx1"/>
                </a:solidFill>
              </a:rPr>
              <a:t>Regional model in West Africa</a:t>
            </a:r>
          </a:p>
          <a:p>
            <a:pPr>
              <a:buFont typeface="Arial" panose="020B0604020202020204" pitchFamily="34" charset="0"/>
              <a:buChar char="•"/>
            </a:pPr>
            <a:r>
              <a:rPr lang="en-GB" noProof="0" dirty="0">
                <a:solidFill>
                  <a:schemeClr val="tx1"/>
                </a:solidFill>
              </a:rPr>
              <a:t>Pooling of technical capacity</a:t>
            </a:r>
          </a:p>
          <a:p>
            <a:pPr>
              <a:buFont typeface="Arial" panose="020B0604020202020204" pitchFamily="34" charset="0"/>
              <a:buChar char="•"/>
            </a:pPr>
            <a:r>
              <a:rPr lang="en-GB" noProof="0" dirty="0">
                <a:solidFill>
                  <a:schemeClr val="tx1"/>
                </a:solidFill>
              </a:rPr>
              <a:t>Reference for other small State groupings</a:t>
            </a:r>
          </a:p>
        </p:txBody>
      </p:sp>
      <p:sp>
        <p:nvSpPr>
          <p:cNvPr id="5" name="TextBox 4">
            <a:extLst>
              <a:ext uri="{FF2B5EF4-FFF2-40B4-BE49-F238E27FC236}">
                <a16:creationId xmlns:a16="http://schemas.microsoft.com/office/drawing/2014/main" id="{1692B66E-6E10-47AD-0B19-225DF7192CD9}"/>
              </a:ext>
            </a:extLst>
          </p:cNvPr>
          <p:cNvSpPr txBox="1"/>
          <p:nvPr/>
        </p:nvSpPr>
        <p:spPr>
          <a:xfrm>
            <a:off x="1074420" y="5458989"/>
            <a:ext cx="6097904" cy="369332"/>
          </a:xfrm>
          <a:prstGeom prst="rect">
            <a:avLst/>
          </a:prstGeom>
          <a:noFill/>
        </p:spPr>
        <p:txBody>
          <a:bodyPr wrap="square">
            <a:spAutoFit/>
          </a:bodyPr>
          <a:lstStyle/>
          <a:p>
            <a:r>
              <a:rPr lang="en-GB" noProof="0" dirty="0">
                <a:solidFill>
                  <a:schemeClr val="accent1">
                    <a:lumMod val="75000"/>
                  </a:schemeClr>
                </a:solidFill>
              </a:rPr>
              <a:t>* BAGAIA official website (bagaia.org)</a:t>
            </a:r>
          </a:p>
        </p:txBody>
      </p:sp>
    </p:spTree>
    <p:extLst>
      <p:ext uri="{BB962C8B-B14F-4D97-AF65-F5344CB8AC3E}">
        <p14:creationId xmlns:p14="http://schemas.microsoft.com/office/powerpoint/2010/main" val="860864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65C07-FBAF-0925-6793-E334F3756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529116-FE3D-2290-F789-42D7C8809953}"/>
              </a:ext>
            </a:extLst>
          </p:cNvPr>
          <p:cNvSpPr>
            <a:spLocks noGrp="1"/>
          </p:cNvSpPr>
          <p:nvPr>
            <p:ph type="title"/>
          </p:nvPr>
        </p:nvSpPr>
        <p:spPr>
          <a:xfrm>
            <a:off x="60960" y="902971"/>
            <a:ext cx="12070080" cy="1005840"/>
          </a:xfrm>
        </p:spPr>
        <p:txBody>
          <a:bodyPr/>
          <a:lstStyle/>
          <a:p>
            <a:r>
              <a:rPr lang="en-GB" noProof="0" dirty="0"/>
              <a:t>Agenda</a:t>
            </a:r>
          </a:p>
        </p:txBody>
      </p:sp>
      <p:sp>
        <p:nvSpPr>
          <p:cNvPr id="3" name="Content Placeholder 2">
            <a:extLst>
              <a:ext uri="{FF2B5EF4-FFF2-40B4-BE49-F238E27FC236}">
                <a16:creationId xmlns:a16="http://schemas.microsoft.com/office/drawing/2014/main" id="{6426E4AE-717B-F23D-BE82-A9C3F1886AD1}"/>
              </a:ext>
            </a:extLst>
          </p:cNvPr>
          <p:cNvSpPr>
            <a:spLocks noGrp="1"/>
          </p:cNvSpPr>
          <p:nvPr>
            <p:ph idx="1"/>
          </p:nvPr>
        </p:nvSpPr>
        <p:spPr>
          <a:xfrm>
            <a:off x="1108710" y="2011680"/>
            <a:ext cx="10001250" cy="4667991"/>
          </a:xfrm>
        </p:spPr>
        <p:txBody>
          <a:bodyPr>
            <a:normAutofit fontScale="85000" lnSpcReduction="10000"/>
          </a:bodyPr>
          <a:lstStyle/>
          <a:p>
            <a:pPr>
              <a:lnSpc>
                <a:spcPct val="120000"/>
              </a:lnSpc>
              <a:spcBef>
                <a:spcPts val="0"/>
              </a:spcBef>
              <a:spcAft>
                <a:spcPts val="400"/>
              </a:spcAft>
            </a:pPr>
            <a:r>
              <a:rPr lang="en-GB" sz="3700" noProof="0" dirty="0">
                <a:solidFill>
                  <a:schemeClr val="bg1">
                    <a:lumMod val="85000"/>
                  </a:schemeClr>
                </a:solidFill>
              </a:rPr>
              <a:t>International Legal Basis</a:t>
            </a:r>
          </a:p>
          <a:p>
            <a:pPr>
              <a:lnSpc>
                <a:spcPct val="120000"/>
              </a:lnSpc>
              <a:spcBef>
                <a:spcPts val="0"/>
              </a:spcBef>
              <a:spcAft>
                <a:spcPts val="400"/>
              </a:spcAft>
            </a:pPr>
            <a:r>
              <a:rPr lang="en-GB" sz="3700" noProof="0" dirty="0">
                <a:solidFill>
                  <a:schemeClr val="bg1">
                    <a:lumMod val="85000"/>
                  </a:schemeClr>
                </a:solidFill>
              </a:rPr>
              <a:t>Independence of Investigation Authorities</a:t>
            </a:r>
          </a:p>
          <a:p>
            <a:pPr>
              <a:lnSpc>
                <a:spcPct val="120000"/>
              </a:lnSpc>
              <a:spcBef>
                <a:spcPts val="0"/>
              </a:spcBef>
              <a:spcAft>
                <a:spcPts val="400"/>
              </a:spcAft>
            </a:pPr>
            <a:r>
              <a:rPr lang="en-GB" sz="3700" noProof="0" dirty="0">
                <a:solidFill>
                  <a:schemeClr val="bg1">
                    <a:lumMod val="85000"/>
                  </a:schemeClr>
                </a:solidFill>
              </a:rPr>
              <a:t>Legal Prerogatives and Protection of Information</a:t>
            </a:r>
          </a:p>
          <a:p>
            <a:pPr>
              <a:lnSpc>
                <a:spcPct val="120000"/>
              </a:lnSpc>
              <a:spcBef>
                <a:spcPts val="0"/>
              </a:spcBef>
              <a:spcAft>
                <a:spcPts val="400"/>
              </a:spcAft>
            </a:pPr>
            <a:r>
              <a:rPr lang="en-GB" sz="3700" noProof="0" dirty="0">
                <a:solidFill>
                  <a:schemeClr val="bg1">
                    <a:lumMod val="85000"/>
                  </a:schemeClr>
                </a:solidFill>
              </a:rPr>
              <a:t>Challenges for Small States and the Role of USOAP</a:t>
            </a:r>
          </a:p>
          <a:p>
            <a:pPr>
              <a:lnSpc>
                <a:spcPct val="120000"/>
              </a:lnSpc>
              <a:spcBef>
                <a:spcPts val="0"/>
              </a:spcBef>
              <a:spcAft>
                <a:spcPts val="400"/>
              </a:spcAft>
            </a:pPr>
            <a:r>
              <a:rPr lang="en-GB" sz="3700" noProof="0" dirty="0">
                <a:solidFill>
                  <a:schemeClr val="bg1">
                    <a:lumMod val="85000"/>
                  </a:schemeClr>
                </a:solidFill>
              </a:rPr>
              <a:t>The RAIO Concept under ICAO</a:t>
            </a:r>
          </a:p>
          <a:p>
            <a:pPr>
              <a:lnSpc>
                <a:spcPct val="120000"/>
              </a:lnSpc>
              <a:spcBef>
                <a:spcPts val="0"/>
              </a:spcBef>
              <a:spcAft>
                <a:spcPts val="400"/>
              </a:spcAft>
            </a:pPr>
            <a:r>
              <a:rPr lang="en-GB" noProof="0" dirty="0"/>
              <a:t>Legal and Institutional Context in the OECS</a:t>
            </a:r>
            <a:endParaRPr lang="en-GB" sz="3700" noProof="0" dirty="0">
              <a:solidFill>
                <a:schemeClr val="bg1">
                  <a:lumMod val="85000"/>
                </a:schemeClr>
              </a:solidFill>
            </a:endParaRPr>
          </a:p>
          <a:p>
            <a:pPr>
              <a:lnSpc>
                <a:spcPct val="120000"/>
              </a:lnSpc>
              <a:spcBef>
                <a:spcPts val="0"/>
              </a:spcBef>
              <a:spcAft>
                <a:spcPts val="400"/>
              </a:spcAft>
            </a:pPr>
            <a:r>
              <a:rPr lang="en-GB" sz="3700" noProof="0" dirty="0">
                <a:solidFill>
                  <a:schemeClr val="bg1">
                    <a:lumMod val="85000"/>
                  </a:schemeClr>
                </a:solidFill>
              </a:rPr>
              <a:t>Financing, Training, and Sustainability</a:t>
            </a:r>
          </a:p>
          <a:p>
            <a:pPr>
              <a:lnSpc>
                <a:spcPct val="120000"/>
              </a:lnSpc>
              <a:spcBef>
                <a:spcPts val="0"/>
              </a:spcBef>
              <a:spcAft>
                <a:spcPts val="400"/>
              </a:spcAft>
            </a:pPr>
            <a:r>
              <a:rPr lang="en-GB" sz="3700" noProof="0" dirty="0">
                <a:solidFill>
                  <a:schemeClr val="bg1">
                    <a:lumMod val="85000"/>
                  </a:schemeClr>
                </a:solidFill>
              </a:rPr>
              <a:t>Implications and Opportunities for the OECS</a:t>
            </a:r>
          </a:p>
        </p:txBody>
      </p:sp>
    </p:spTree>
    <p:extLst>
      <p:ext uri="{BB962C8B-B14F-4D97-AF65-F5344CB8AC3E}">
        <p14:creationId xmlns:p14="http://schemas.microsoft.com/office/powerpoint/2010/main" val="272930074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947D8-C8F8-95FE-7956-9B2E366456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19E479-911D-2C27-54A9-1E5EE1D7BCFE}"/>
              </a:ext>
            </a:extLst>
          </p:cNvPr>
          <p:cNvSpPr>
            <a:spLocks noGrp="1"/>
          </p:cNvSpPr>
          <p:nvPr>
            <p:ph type="title"/>
          </p:nvPr>
        </p:nvSpPr>
        <p:spPr/>
        <p:txBody>
          <a:bodyPr/>
          <a:lstStyle/>
          <a:p>
            <a:r>
              <a:rPr lang="en-GB" noProof="0" dirty="0"/>
              <a:t>Harmonised Legal Framework</a:t>
            </a:r>
          </a:p>
        </p:txBody>
      </p:sp>
      <p:sp>
        <p:nvSpPr>
          <p:cNvPr id="3" name="Content Placeholder 2">
            <a:extLst>
              <a:ext uri="{FF2B5EF4-FFF2-40B4-BE49-F238E27FC236}">
                <a16:creationId xmlns:a16="http://schemas.microsoft.com/office/drawing/2014/main" id="{D1F35A9B-9C2C-8DD8-E84E-FF184DD25D03}"/>
              </a:ext>
            </a:extLst>
          </p:cNvPr>
          <p:cNvSpPr>
            <a:spLocks noGrp="1"/>
          </p:cNvSpPr>
          <p:nvPr>
            <p:ph idx="1"/>
          </p:nvPr>
        </p:nvSpPr>
        <p:spPr>
          <a:xfrm>
            <a:off x="1074420" y="2236477"/>
            <a:ext cx="10081260" cy="4443194"/>
          </a:xfrm>
        </p:spPr>
        <p:txBody>
          <a:bodyPr/>
          <a:lstStyle/>
          <a:p>
            <a:pPr>
              <a:buFont typeface="Arial" panose="020B0604020202020204" pitchFamily="34" charset="0"/>
              <a:buChar char="•"/>
            </a:pPr>
            <a:r>
              <a:rPr lang="en-GB" noProof="0" dirty="0">
                <a:solidFill>
                  <a:schemeClr val="tx1"/>
                </a:solidFill>
              </a:rPr>
              <a:t>Civil Aviation Acts harmonised across OECS States</a:t>
            </a:r>
          </a:p>
          <a:p>
            <a:pPr>
              <a:buFont typeface="Arial" panose="020B0604020202020204" pitchFamily="34" charset="0"/>
              <a:buChar char="•"/>
            </a:pPr>
            <a:r>
              <a:rPr lang="en-GB" noProof="0" dirty="0">
                <a:solidFill>
                  <a:schemeClr val="tx1"/>
                </a:solidFill>
              </a:rPr>
              <a:t>Minister: regulatory authority; appoints investigators/commissions</a:t>
            </a:r>
          </a:p>
          <a:p>
            <a:pPr>
              <a:buFont typeface="Arial" panose="020B0604020202020204" pitchFamily="34" charset="0"/>
              <a:buChar char="•"/>
            </a:pPr>
            <a:r>
              <a:rPr lang="en-GB" noProof="0" dirty="0">
                <a:solidFill>
                  <a:schemeClr val="tx1"/>
                </a:solidFill>
              </a:rPr>
              <a:t>ECCAA: regional oversight body; may assist investigations</a:t>
            </a:r>
          </a:p>
        </p:txBody>
      </p:sp>
    </p:spTree>
    <p:extLst>
      <p:ext uri="{BB962C8B-B14F-4D97-AF65-F5344CB8AC3E}">
        <p14:creationId xmlns:p14="http://schemas.microsoft.com/office/powerpoint/2010/main" val="3631582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D5EAF-C1A3-AEF7-0149-9912792F9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5512DC-E1E3-6617-D5E4-055EF8179F3B}"/>
              </a:ext>
            </a:extLst>
          </p:cNvPr>
          <p:cNvSpPr>
            <a:spLocks noGrp="1"/>
          </p:cNvSpPr>
          <p:nvPr>
            <p:ph type="title"/>
          </p:nvPr>
        </p:nvSpPr>
        <p:spPr/>
        <p:txBody>
          <a:bodyPr/>
          <a:lstStyle/>
          <a:p>
            <a:r>
              <a:rPr lang="en-GB" noProof="0" dirty="0"/>
              <a:t>Independence Challenge</a:t>
            </a:r>
          </a:p>
        </p:txBody>
      </p:sp>
      <p:sp>
        <p:nvSpPr>
          <p:cNvPr id="3" name="Content Placeholder 2">
            <a:extLst>
              <a:ext uri="{FF2B5EF4-FFF2-40B4-BE49-F238E27FC236}">
                <a16:creationId xmlns:a16="http://schemas.microsoft.com/office/drawing/2014/main" id="{FF70EDFC-2EB1-A6E7-762B-EDD918320090}"/>
              </a:ext>
            </a:extLst>
          </p:cNvPr>
          <p:cNvSpPr>
            <a:spLocks noGrp="1"/>
          </p:cNvSpPr>
          <p:nvPr>
            <p:ph idx="1"/>
          </p:nvPr>
        </p:nvSpPr>
        <p:spPr>
          <a:xfrm>
            <a:off x="1074420" y="2236477"/>
            <a:ext cx="10081260" cy="4443194"/>
          </a:xfrm>
        </p:spPr>
        <p:txBody>
          <a:bodyPr/>
          <a:lstStyle/>
          <a:p>
            <a:pPr>
              <a:buFont typeface="Arial" panose="020B0604020202020204" pitchFamily="34" charset="0"/>
              <a:buChar char="•"/>
            </a:pPr>
            <a:r>
              <a:rPr lang="en-GB" noProof="0" dirty="0">
                <a:solidFill>
                  <a:schemeClr val="tx1"/>
                </a:solidFill>
              </a:rPr>
              <a:t>Regulation, oversight and investigation concentrated</a:t>
            </a:r>
          </a:p>
          <a:p>
            <a:pPr>
              <a:buFont typeface="Arial" panose="020B0604020202020204" pitchFamily="34" charset="0"/>
              <a:buChar char="•"/>
            </a:pPr>
            <a:r>
              <a:rPr lang="en-GB" noProof="0" dirty="0">
                <a:solidFill>
                  <a:schemeClr val="tx1"/>
                </a:solidFill>
              </a:rPr>
              <a:t>Conflicts with international requirements for independence</a:t>
            </a:r>
          </a:p>
        </p:txBody>
      </p:sp>
    </p:spTree>
    <p:extLst>
      <p:ext uri="{BB962C8B-B14F-4D97-AF65-F5344CB8AC3E}">
        <p14:creationId xmlns:p14="http://schemas.microsoft.com/office/powerpoint/2010/main" val="170193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97282-40F3-4FEE-1EEE-962B443DDC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F1F5F2-2DC8-FE82-DF22-1156BF9FC1A7}"/>
              </a:ext>
            </a:extLst>
          </p:cNvPr>
          <p:cNvSpPr>
            <a:spLocks noGrp="1"/>
          </p:cNvSpPr>
          <p:nvPr>
            <p:ph type="title"/>
          </p:nvPr>
        </p:nvSpPr>
        <p:spPr/>
        <p:txBody>
          <a:bodyPr/>
          <a:lstStyle/>
          <a:p>
            <a:r>
              <a:rPr lang="en-GB" noProof="0" dirty="0"/>
              <a:t>Way Forward</a:t>
            </a:r>
          </a:p>
        </p:txBody>
      </p:sp>
      <p:sp>
        <p:nvSpPr>
          <p:cNvPr id="3" name="Content Placeholder 2">
            <a:extLst>
              <a:ext uri="{FF2B5EF4-FFF2-40B4-BE49-F238E27FC236}">
                <a16:creationId xmlns:a16="http://schemas.microsoft.com/office/drawing/2014/main" id="{AC8601B7-BBC9-588E-7F5F-227A0B84177A}"/>
              </a:ext>
            </a:extLst>
          </p:cNvPr>
          <p:cNvSpPr>
            <a:spLocks noGrp="1"/>
          </p:cNvSpPr>
          <p:nvPr>
            <p:ph idx="1"/>
          </p:nvPr>
        </p:nvSpPr>
        <p:spPr>
          <a:xfrm>
            <a:off x="1074420" y="2236477"/>
            <a:ext cx="10081260" cy="4443194"/>
          </a:xfrm>
        </p:spPr>
        <p:txBody>
          <a:bodyPr/>
          <a:lstStyle/>
          <a:p>
            <a:pPr>
              <a:buFont typeface="Arial" panose="020B0604020202020204" pitchFamily="34" charset="0"/>
              <a:buChar char="•"/>
            </a:pPr>
            <a:r>
              <a:rPr lang="en-GB" noProof="0" dirty="0">
                <a:solidFill>
                  <a:schemeClr val="tx1"/>
                </a:solidFill>
              </a:rPr>
              <a:t>Preserve harmonisation of Civil Aviation Acts</a:t>
            </a:r>
          </a:p>
          <a:p>
            <a:pPr>
              <a:buFont typeface="Arial" panose="020B0604020202020204" pitchFamily="34" charset="0"/>
              <a:buChar char="•"/>
            </a:pPr>
            <a:r>
              <a:rPr lang="en-GB" noProof="0" dirty="0">
                <a:solidFill>
                  <a:schemeClr val="tx1"/>
                </a:solidFill>
              </a:rPr>
              <a:t>Establish a separate, independent regional investigation mechanism</a:t>
            </a:r>
          </a:p>
        </p:txBody>
      </p:sp>
    </p:spTree>
    <p:extLst>
      <p:ext uri="{BB962C8B-B14F-4D97-AF65-F5344CB8AC3E}">
        <p14:creationId xmlns:p14="http://schemas.microsoft.com/office/powerpoint/2010/main" val="1905370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6002B-4F08-5B25-D054-9D8BA73DEA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C96A80-FC60-3960-6786-30E02872DE34}"/>
              </a:ext>
            </a:extLst>
          </p:cNvPr>
          <p:cNvSpPr>
            <a:spLocks noGrp="1"/>
          </p:cNvSpPr>
          <p:nvPr>
            <p:ph type="title"/>
          </p:nvPr>
        </p:nvSpPr>
        <p:spPr/>
        <p:txBody>
          <a:bodyPr/>
          <a:lstStyle/>
          <a:p>
            <a:r>
              <a:rPr lang="en-GB" noProof="0" dirty="0"/>
              <a:t>Legal Mandate &amp; Institutional Design</a:t>
            </a:r>
          </a:p>
        </p:txBody>
      </p:sp>
      <p:sp>
        <p:nvSpPr>
          <p:cNvPr id="3" name="Content Placeholder 2">
            <a:extLst>
              <a:ext uri="{FF2B5EF4-FFF2-40B4-BE49-F238E27FC236}">
                <a16:creationId xmlns:a16="http://schemas.microsoft.com/office/drawing/2014/main" id="{0D5CA367-1DA9-C2AA-7DBC-60B1DA434474}"/>
              </a:ext>
            </a:extLst>
          </p:cNvPr>
          <p:cNvSpPr>
            <a:spLocks noGrp="1"/>
          </p:cNvSpPr>
          <p:nvPr>
            <p:ph idx="1"/>
          </p:nvPr>
        </p:nvSpPr>
        <p:spPr>
          <a:xfrm>
            <a:off x="1074420" y="2236477"/>
            <a:ext cx="10081260" cy="4443194"/>
          </a:xfrm>
        </p:spPr>
        <p:txBody>
          <a:bodyPr/>
          <a:lstStyle/>
          <a:p>
            <a:pPr>
              <a:buFont typeface="Arial" panose="020B0604020202020204" pitchFamily="34" charset="0"/>
              <a:buChar char="•"/>
            </a:pPr>
            <a:r>
              <a:rPr lang="en-GB" noProof="0" dirty="0">
                <a:solidFill>
                  <a:schemeClr val="tx1"/>
                </a:solidFill>
              </a:rPr>
              <a:t>Establish authority as a separate statutory body</a:t>
            </a:r>
          </a:p>
          <a:p>
            <a:pPr>
              <a:buFont typeface="Arial" panose="020B0604020202020204" pitchFamily="34" charset="0"/>
              <a:buChar char="•"/>
            </a:pPr>
            <a:r>
              <a:rPr lang="en-GB" noProof="0" dirty="0">
                <a:solidFill>
                  <a:schemeClr val="tx1"/>
                </a:solidFill>
              </a:rPr>
              <a:t>Clear mandate agreed by all OECS States</a:t>
            </a:r>
          </a:p>
          <a:p>
            <a:pPr>
              <a:buFont typeface="Arial" panose="020B0604020202020204" pitchFamily="34" charset="0"/>
              <a:buChar char="•"/>
            </a:pPr>
            <a:r>
              <a:rPr lang="en-GB" noProof="0" dirty="0">
                <a:solidFill>
                  <a:schemeClr val="tx1"/>
                </a:solidFill>
              </a:rPr>
              <a:t>Direct reporting line at appropriate level</a:t>
            </a:r>
          </a:p>
          <a:p>
            <a:pPr>
              <a:buFont typeface="Arial" panose="020B0604020202020204" pitchFamily="34" charset="0"/>
              <a:buChar char="•"/>
            </a:pPr>
            <a:r>
              <a:rPr lang="en-GB" noProof="0" dirty="0">
                <a:solidFill>
                  <a:schemeClr val="tx1"/>
                </a:solidFill>
              </a:rPr>
              <a:t>Safeguards for independence: regulator, oversight authority, political, judicial and administrative</a:t>
            </a:r>
          </a:p>
        </p:txBody>
      </p:sp>
    </p:spTree>
    <p:extLst>
      <p:ext uri="{BB962C8B-B14F-4D97-AF65-F5344CB8AC3E}">
        <p14:creationId xmlns:p14="http://schemas.microsoft.com/office/powerpoint/2010/main" val="3031269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6588D-7901-EC75-70BC-1357CBF67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6D05C2-32F0-6199-EFB9-57830C6CE3A0}"/>
              </a:ext>
            </a:extLst>
          </p:cNvPr>
          <p:cNvSpPr>
            <a:spLocks noGrp="1"/>
          </p:cNvSpPr>
          <p:nvPr>
            <p:ph type="title"/>
          </p:nvPr>
        </p:nvSpPr>
        <p:spPr>
          <a:xfrm>
            <a:off x="60960" y="902971"/>
            <a:ext cx="12070080" cy="1005840"/>
          </a:xfrm>
        </p:spPr>
        <p:txBody>
          <a:bodyPr/>
          <a:lstStyle/>
          <a:p>
            <a:r>
              <a:rPr lang="en-GB" noProof="0" dirty="0"/>
              <a:t>Agenda</a:t>
            </a:r>
          </a:p>
        </p:txBody>
      </p:sp>
      <p:sp>
        <p:nvSpPr>
          <p:cNvPr id="3" name="Content Placeholder 2">
            <a:extLst>
              <a:ext uri="{FF2B5EF4-FFF2-40B4-BE49-F238E27FC236}">
                <a16:creationId xmlns:a16="http://schemas.microsoft.com/office/drawing/2014/main" id="{0B76B881-8F13-19E7-51E3-5BD1B8820EDC}"/>
              </a:ext>
            </a:extLst>
          </p:cNvPr>
          <p:cNvSpPr>
            <a:spLocks noGrp="1"/>
          </p:cNvSpPr>
          <p:nvPr>
            <p:ph idx="1"/>
          </p:nvPr>
        </p:nvSpPr>
        <p:spPr>
          <a:xfrm>
            <a:off x="1108710" y="2011680"/>
            <a:ext cx="10001250" cy="4667991"/>
          </a:xfrm>
        </p:spPr>
        <p:txBody>
          <a:bodyPr>
            <a:normAutofit fontScale="85000" lnSpcReduction="10000"/>
          </a:bodyPr>
          <a:lstStyle/>
          <a:p>
            <a:pPr>
              <a:lnSpc>
                <a:spcPct val="120000"/>
              </a:lnSpc>
              <a:spcBef>
                <a:spcPts val="0"/>
              </a:spcBef>
              <a:spcAft>
                <a:spcPts val="400"/>
              </a:spcAft>
            </a:pPr>
            <a:r>
              <a:rPr lang="en-GB" sz="3700" noProof="0" dirty="0">
                <a:solidFill>
                  <a:schemeClr val="bg1">
                    <a:lumMod val="85000"/>
                  </a:schemeClr>
                </a:solidFill>
              </a:rPr>
              <a:t>International Legal Basis</a:t>
            </a:r>
          </a:p>
          <a:p>
            <a:pPr>
              <a:lnSpc>
                <a:spcPct val="120000"/>
              </a:lnSpc>
              <a:spcBef>
                <a:spcPts val="0"/>
              </a:spcBef>
              <a:spcAft>
                <a:spcPts val="400"/>
              </a:spcAft>
            </a:pPr>
            <a:r>
              <a:rPr lang="en-GB" sz="3700" noProof="0" dirty="0">
                <a:solidFill>
                  <a:schemeClr val="bg1">
                    <a:lumMod val="85000"/>
                  </a:schemeClr>
                </a:solidFill>
              </a:rPr>
              <a:t>Independence of Investigation Authorities</a:t>
            </a:r>
          </a:p>
          <a:p>
            <a:pPr>
              <a:lnSpc>
                <a:spcPct val="120000"/>
              </a:lnSpc>
              <a:spcBef>
                <a:spcPts val="0"/>
              </a:spcBef>
              <a:spcAft>
                <a:spcPts val="400"/>
              </a:spcAft>
            </a:pPr>
            <a:r>
              <a:rPr lang="en-GB" sz="3700" noProof="0" dirty="0">
                <a:solidFill>
                  <a:schemeClr val="bg1">
                    <a:lumMod val="85000"/>
                  </a:schemeClr>
                </a:solidFill>
              </a:rPr>
              <a:t>Legal Prerogatives and Protection of Information</a:t>
            </a:r>
          </a:p>
          <a:p>
            <a:pPr>
              <a:lnSpc>
                <a:spcPct val="120000"/>
              </a:lnSpc>
              <a:spcBef>
                <a:spcPts val="0"/>
              </a:spcBef>
              <a:spcAft>
                <a:spcPts val="400"/>
              </a:spcAft>
            </a:pPr>
            <a:r>
              <a:rPr lang="en-GB" sz="3700" noProof="0" dirty="0">
                <a:solidFill>
                  <a:schemeClr val="bg1">
                    <a:lumMod val="85000"/>
                  </a:schemeClr>
                </a:solidFill>
              </a:rPr>
              <a:t>Challenges for Small States and the Role of USOAP</a:t>
            </a:r>
          </a:p>
          <a:p>
            <a:pPr>
              <a:lnSpc>
                <a:spcPct val="120000"/>
              </a:lnSpc>
              <a:spcBef>
                <a:spcPts val="0"/>
              </a:spcBef>
              <a:spcAft>
                <a:spcPts val="400"/>
              </a:spcAft>
            </a:pPr>
            <a:r>
              <a:rPr lang="en-GB" sz="3700" noProof="0" dirty="0">
                <a:solidFill>
                  <a:schemeClr val="bg1">
                    <a:lumMod val="85000"/>
                  </a:schemeClr>
                </a:solidFill>
              </a:rPr>
              <a:t>The RAIO Concept under ICAO</a:t>
            </a:r>
          </a:p>
          <a:p>
            <a:pPr>
              <a:lnSpc>
                <a:spcPct val="120000"/>
              </a:lnSpc>
              <a:spcBef>
                <a:spcPts val="0"/>
              </a:spcBef>
              <a:spcAft>
                <a:spcPts val="400"/>
              </a:spcAft>
            </a:pPr>
            <a:r>
              <a:rPr lang="en-GB" sz="3700" noProof="0" dirty="0">
                <a:solidFill>
                  <a:schemeClr val="bg1">
                    <a:lumMod val="85000"/>
                  </a:schemeClr>
                </a:solidFill>
              </a:rPr>
              <a:t>Legal and Institutional Context in the OECS</a:t>
            </a:r>
          </a:p>
          <a:p>
            <a:pPr>
              <a:lnSpc>
                <a:spcPct val="120000"/>
              </a:lnSpc>
              <a:spcBef>
                <a:spcPts val="0"/>
              </a:spcBef>
              <a:spcAft>
                <a:spcPts val="400"/>
              </a:spcAft>
            </a:pPr>
            <a:r>
              <a:rPr lang="en-GB" noProof="0" dirty="0"/>
              <a:t>Financing, Training, and Sustainability</a:t>
            </a:r>
            <a:endParaRPr lang="en-GB" sz="3700" noProof="0" dirty="0">
              <a:solidFill>
                <a:schemeClr val="bg1">
                  <a:lumMod val="85000"/>
                </a:schemeClr>
              </a:solidFill>
            </a:endParaRPr>
          </a:p>
          <a:p>
            <a:pPr>
              <a:lnSpc>
                <a:spcPct val="120000"/>
              </a:lnSpc>
              <a:spcBef>
                <a:spcPts val="0"/>
              </a:spcBef>
              <a:spcAft>
                <a:spcPts val="400"/>
              </a:spcAft>
            </a:pPr>
            <a:r>
              <a:rPr lang="en-GB" sz="3700" noProof="0" dirty="0">
                <a:solidFill>
                  <a:schemeClr val="bg1">
                    <a:lumMod val="85000"/>
                  </a:schemeClr>
                </a:solidFill>
              </a:rPr>
              <a:t>Implications and Opportunities for the OECS</a:t>
            </a:r>
          </a:p>
        </p:txBody>
      </p:sp>
    </p:spTree>
    <p:extLst>
      <p:ext uri="{BB962C8B-B14F-4D97-AF65-F5344CB8AC3E}">
        <p14:creationId xmlns:p14="http://schemas.microsoft.com/office/powerpoint/2010/main" val="15507331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Objective</a:t>
            </a:r>
          </a:p>
        </p:txBody>
      </p:sp>
      <p:sp>
        <p:nvSpPr>
          <p:cNvPr id="3" name="Content Placeholder 2"/>
          <p:cNvSpPr>
            <a:spLocks noGrp="1"/>
          </p:cNvSpPr>
          <p:nvPr>
            <p:ph idx="1"/>
          </p:nvPr>
        </p:nvSpPr>
        <p:spPr>
          <a:xfrm>
            <a:off x="937260" y="2402472"/>
            <a:ext cx="10151295" cy="4138768"/>
          </a:xfrm>
        </p:spPr>
        <p:txBody>
          <a:bodyPr>
            <a:normAutofit/>
          </a:bodyPr>
          <a:lstStyle/>
          <a:p>
            <a:pPr marL="0" indent="1200121">
              <a:buNone/>
            </a:pPr>
            <a:r>
              <a:rPr lang="en-GB" noProof="0" dirty="0"/>
              <a:t>To enable participants to understand and apply international obligations in shaping regional legal solutions for aircraft accident investigation in the OECS</a:t>
            </a:r>
          </a:p>
        </p:txBody>
      </p:sp>
    </p:spTree>
    <p:extLst>
      <p:ext uri="{BB962C8B-B14F-4D97-AF65-F5344CB8AC3E}">
        <p14:creationId xmlns:p14="http://schemas.microsoft.com/office/powerpoint/2010/main" val="3232999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A9153-E8B4-B6E7-FB3B-D7841501E2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2D75B1-C9F4-1054-D5D3-937B903D979A}"/>
              </a:ext>
            </a:extLst>
          </p:cNvPr>
          <p:cNvSpPr>
            <a:spLocks noGrp="1"/>
          </p:cNvSpPr>
          <p:nvPr>
            <p:ph type="title"/>
          </p:nvPr>
        </p:nvSpPr>
        <p:spPr/>
        <p:txBody>
          <a:bodyPr/>
          <a:lstStyle/>
          <a:p>
            <a:r>
              <a:rPr lang="en-GB" noProof="0" dirty="0"/>
              <a:t>Financing</a:t>
            </a:r>
          </a:p>
        </p:txBody>
      </p:sp>
      <p:sp>
        <p:nvSpPr>
          <p:cNvPr id="3" name="Content Placeholder 2">
            <a:extLst>
              <a:ext uri="{FF2B5EF4-FFF2-40B4-BE49-F238E27FC236}">
                <a16:creationId xmlns:a16="http://schemas.microsoft.com/office/drawing/2014/main" id="{C13182C6-D439-8F6B-5742-627FADE4AB14}"/>
              </a:ext>
            </a:extLst>
          </p:cNvPr>
          <p:cNvSpPr>
            <a:spLocks noGrp="1"/>
          </p:cNvSpPr>
          <p:nvPr>
            <p:ph idx="1"/>
          </p:nvPr>
        </p:nvSpPr>
        <p:spPr>
          <a:xfrm>
            <a:off x="1074420" y="2236477"/>
            <a:ext cx="10081260" cy="4443194"/>
          </a:xfrm>
        </p:spPr>
        <p:txBody>
          <a:bodyPr/>
          <a:lstStyle/>
          <a:p>
            <a:pPr>
              <a:buFont typeface="Arial" panose="020B0604020202020204" pitchFamily="34" charset="0"/>
              <a:buChar char="•"/>
            </a:pPr>
            <a:r>
              <a:rPr lang="en-GB" noProof="0" dirty="0">
                <a:solidFill>
                  <a:schemeClr val="tx1"/>
                </a:solidFill>
              </a:rPr>
              <a:t>Multiple funding sources to ensure sustainability</a:t>
            </a:r>
          </a:p>
          <a:p>
            <a:pPr>
              <a:buFont typeface="Arial" panose="020B0604020202020204" pitchFamily="34" charset="0"/>
              <a:buChar char="•"/>
            </a:pPr>
            <a:r>
              <a:rPr lang="en-GB" noProof="0" dirty="0">
                <a:solidFill>
                  <a:schemeClr val="tx1"/>
                </a:solidFill>
              </a:rPr>
              <a:t>Multi-year budget with contingency</a:t>
            </a:r>
          </a:p>
          <a:p>
            <a:pPr>
              <a:buFont typeface="Arial" panose="020B0604020202020204" pitchFamily="34" charset="0"/>
              <a:buChar char="•"/>
            </a:pPr>
            <a:r>
              <a:rPr lang="en-GB" noProof="0" dirty="0">
                <a:solidFill>
                  <a:schemeClr val="tx1"/>
                </a:solidFill>
              </a:rPr>
              <a:t>Conflict-free funding and transparency</a:t>
            </a:r>
          </a:p>
          <a:p>
            <a:pPr>
              <a:buFont typeface="Arial" panose="020B0604020202020204" pitchFamily="34" charset="0"/>
              <a:buChar char="•"/>
            </a:pPr>
            <a:r>
              <a:rPr lang="en-GB" noProof="0" dirty="0">
                <a:solidFill>
                  <a:schemeClr val="tx1"/>
                </a:solidFill>
              </a:rPr>
              <a:t>Financial autonomy for the investigation body</a:t>
            </a:r>
          </a:p>
        </p:txBody>
      </p:sp>
    </p:spTree>
    <p:extLst>
      <p:ext uri="{BB962C8B-B14F-4D97-AF65-F5344CB8AC3E}">
        <p14:creationId xmlns:p14="http://schemas.microsoft.com/office/powerpoint/2010/main" val="1015752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0AB0B-8930-C9BA-2F50-0E39B9A248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917B4E-AEE4-3AB0-98A2-17D9BF135A6C}"/>
              </a:ext>
            </a:extLst>
          </p:cNvPr>
          <p:cNvSpPr>
            <a:spLocks noGrp="1"/>
          </p:cNvSpPr>
          <p:nvPr>
            <p:ph type="title"/>
          </p:nvPr>
        </p:nvSpPr>
        <p:spPr/>
        <p:txBody>
          <a:bodyPr/>
          <a:lstStyle/>
          <a:p>
            <a:r>
              <a:rPr lang="en-GB" noProof="0" dirty="0"/>
              <a:t>Financing Options</a:t>
            </a:r>
          </a:p>
        </p:txBody>
      </p:sp>
      <p:sp>
        <p:nvSpPr>
          <p:cNvPr id="3" name="Content Placeholder 2">
            <a:extLst>
              <a:ext uri="{FF2B5EF4-FFF2-40B4-BE49-F238E27FC236}">
                <a16:creationId xmlns:a16="http://schemas.microsoft.com/office/drawing/2014/main" id="{F8E1FD71-9691-2058-0771-DD3A8D40F14D}"/>
              </a:ext>
            </a:extLst>
          </p:cNvPr>
          <p:cNvSpPr>
            <a:spLocks noGrp="1"/>
          </p:cNvSpPr>
          <p:nvPr>
            <p:ph idx="1"/>
          </p:nvPr>
        </p:nvSpPr>
        <p:spPr>
          <a:xfrm>
            <a:off x="1074420" y="2236477"/>
            <a:ext cx="10081260" cy="4443194"/>
          </a:xfrm>
        </p:spPr>
        <p:txBody>
          <a:bodyPr>
            <a:normAutofit/>
          </a:bodyPr>
          <a:lstStyle/>
          <a:p>
            <a:pPr>
              <a:buFont typeface="Arial" panose="020B0604020202020204" pitchFamily="34" charset="0"/>
              <a:buChar char="•"/>
            </a:pPr>
            <a:r>
              <a:rPr lang="en-GB" noProof="0" dirty="0">
                <a:solidFill>
                  <a:schemeClr val="tx1"/>
                </a:solidFill>
              </a:rPr>
              <a:t>State contributions and trust fund</a:t>
            </a:r>
          </a:p>
          <a:p>
            <a:pPr>
              <a:buFont typeface="Arial" panose="020B0604020202020204" pitchFamily="34" charset="0"/>
              <a:buChar char="•"/>
            </a:pPr>
            <a:r>
              <a:rPr lang="en-GB" noProof="0" dirty="0">
                <a:solidFill>
                  <a:schemeClr val="tx1"/>
                </a:solidFill>
              </a:rPr>
              <a:t>Civil aviation charges/fees earmarked</a:t>
            </a:r>
          </a:p>
          <a:p>
            <a:pPr>
              <a:buFont typeface="Arial" panose="020B0604020202020204" pitchFamily="34" charset="0"/>
              <a:buChar char="•"/>
            </a:pPr>
            <a:r>
              <a:rPr lang="en-GB" noProof="0" dirty="0">
                <a:solidFill>
                  <a:schemeClr val="tx1"/>
                </a:solidFill>
              </a:rPr>
              <a:t>Cost recovery for services to third States</a:t>
            </a:r>
          </a:p>
          <a:p>
            <a:pPr>
              <a:buFont typeface="Arial" panose="020B0604020202020204" pitchFamily="34" charset="0"/>
              <a:buChar char="•"/>
            </a:pPr>
            <a:r>
              <a:rPr lang="en-GB" noProof="0" dirty="0">
                <a:solidFill>
                  <a:schemeClr val="tx1"/>
                </a:solidFill>
              </a:rPr>
              <a:t>Technical partnerships / in-kind support</a:t>
            </a:r>
          </a:p>
          <a:p>
            <a:pPr>
              <a:buFont typeface="Arial" panose="020B0604020202020204" pitchFamily="34" charset="0"/>
              <a:buChar char="•"/>
            </a:pPr>
            <a:r>
              <a:rPr lang="en-GB" noProof="0" dirty="0">
                <a:solidFill>
                  <a:schemeClr val="tx1"/>
                </a:solidFill>
              </a:rPr>
              <a:t>Multilateral and donor funding</a:t>
            </a:r>
            <a:endParaRPr lang="en-GB" sz="2100" noProof="0" dirty="0">
              <a:solidFill>
                <a:schemeClr val="tx1"/>
              </a:solidFill>
            </a:endParaRPr>
          </a:p>
        </p:txBody>
      </p:sp>
    </p:spTree>
    <p:extLst>
      <p:ext uri="{BB962C8B-B14F-4D97-AF65-F5344CB8AC3E}">
        <p14:creationId xmlns:p14="http://schemas.microsoft.com/office/powerpoint/2010/main" val="4249716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AE1DD-CFD5-2C2A-1A41-430510A05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B83060-D245-EF37-57CC-3E1016583429}"/>
              </a:ext>
            </a:extLst>
          </p:cNvPr>
          <p:cNvSpPr>
            <a:spLocks noGrp="1"/>
          </p:cNvSpPr>
          <p:nvPr>
            <p:ph type="title"/>
          </p:nvPr>
        </p:nvSpPr>
        <p:spPr/>
        <p:txBody>
          <a:bodyPr/>
          <a:lstStyle/>
          <a:p>
            <a:r>
              <a:rPr lang="en-GB" noProof="0" dirty="0"/>
              <a:t>Training &amp; Competence</a:t>
            </a:r>
          </a:p>
        </p:txBody>
      </p:sp>
      <p:sp>
        <p:nvSpPr>
          <p:cNvPr id="3" name="Content Placeholder 2">
            <a:extLst>
              <a:ext uri="{FF2B5EF4-FFF2-40B4-BE49-F238E27FC236}">
                <a16:creationId xmlns:a16="http://schemas.microsoft.com/office/drawing/2014/main" id="{1198E26A-8129-A2EB-AC29-69FF4F533D7F}"/>
              </a:ext>
            </a:extLst>
          </p:cNvPr>
          <p:cNvSpPr>
            <a:spLocks noGrp="1"/>
          </p:cNvSpPr>
          <p:nvPr>
            <p:ph idx="1"/>
          </p:nvPr>
        </p:nvSpPr>
        <p:spPr>
          <a:xfrm>
            <a:off x="1074420" y="2236477"/>
            <a:ext cx="10081260" cy="4443194"/>
          </a:xfrm>
        </p:spPr>
        <p:txBody>
          <a:bodyPr>
            <a:normAutofit lnSpcReduction="10000"/>
          </a:bodyPr>
          <a:lstStyle/>
          <a:p>
            <a:pPr>
              <a:buFont typeface="Arial" panose="020B0604020202020204" pitchFamily="34" charset="0"/>
              <a:buChar char="•"/>
            </a:pPr>
            <a:r>
              <a:rPr lang="en-GB" noProof="0" dirty="0">
                <a:solidFill>
                  <a:schemeClr val="tx1"/>
                </a:solidFill>
              </a:rPr>
              <a:t>Robust and comprehensive regional training programme</a:t>
            </a:r>
          </a:p>
          <a:p>
            <a:pPr>
              <a:buFont typeface="Arial" panose="020B0604020202020204" pitchFamily="34" charset="0"/>
              <a:buChar char="•"/>
            </a:pPr>
            <a:r>
              <a:rPr lang="en-GB" noProof="0" dirty="0">
                <a:solidFill>
                  <a:schemeClr val="tx1"/>
                </a:solidFill>
              </a:rPr>
              <a:t>Regional training policy and curriculum</a:t>
            </a:r>
          </a:p>
          <a:p>
            <a:pPr>
              <a:buFont typeface="Arial" panose="020B0604020202020204" pitchFamily="34" charset="0"/>
              <a:buChar char="•"/>
            </a:pPr>
            <a:r>
              <a:rPr lang="en-GB" noProof="0" dirty="0">
                <a:solidFill>
                  <a:schemeClr val="tx1"/>
                </a:solidFill>
              </a:rPr>
              <a:t>Recurrent, on-the-job and simulation exercises</a:t>
            </a:r>
          </a:p>
          <a:p>
            <a:pPr>
              <a:buFont typeface="Arial" panose="020B0604020202020204" pitchFamily="34" charset="0"/>
              <a:buChar char="•"/>
            </a:pPr>
            <a:r>
              <a:rPr lang="en-GB" noProof="0" dirty="0">
                <a:solidFill>
                  <a:schemeClr val="tx1"/>
                </a:solidFill>
              </a:rPr>
              <a:t>Shared investigator roster and mentorship</a:t>
            </a:r>
          </a:p>
          <a:p>
            <a:pPr>
              <a:buFont typeface="Arial" panose="020B0604020202020204" pitchFamily="34" charset="0"/>
              <a:buChar char="•"/>
            </a:pPr>
            <a:r>
              <a:rPr lang="en-GB" noProof="0" dirty="0">
                <a:solidFill>
                  <a:schemeClr val="tx1"/>
                </a:solidFill>
              </a:rPr>
              <a:t>Competence tracking and evaluation</a:t>
            </a:r>
          </a:p>
        </p:txBody>
      </p:sp>
    </p:spTree>
    <p:extLst>
      <p:ext uri="{BB962C8B-B14F-4D97-AF65-F5344CB8AC3E}">
        <p14:creationId xmlns:p14="http://schemas.microsoft.com/office/powerpoint/2010/main" val="3877488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7645D-D9FA-BBCE-4CF6-440E97075E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8E5956-B757-C627-3314-DDE37392E10A}"/>
              </a:ext>
            </a:extLst>
          </p:cNvPr>
          <p:cNvSpPr>
            <a:spLocks noGrp="1"/>
          </p:cNvSpPr>
          <p:nvPr>
            <p:ph type="title"/>
          </p:nvPr>
        </p:nvSpPr>
        <p:spPr/>
        <p:txBody>
          <a:bodyPr/>
          <a:lstStyle/>
          <a:p>
            <a:r>
              <a:rPr lang="en-GB" noProof="0" dirty="0"/>
              <a:t>Sustainability &amp; Governance</a:t>
            </a:r>
          </a:p>
        </p:txBody>
      </p:sp>
      <p:sp>
        <p:nvSpPr>
          <p:cNvPr id="3" name="Content Placeholder 2">
            <a:extLst>
              <a:ext uri="{FF2B5EF4-FFF2-40B4-BE49-F238E27FC236}">
                <a16:creationId xmlns:a16="http://schemas.microsoft.com/office/drawing/2014/main" id="{1D9057F8-BADB-CCAD-C11E-E6E1D0530648}"/>
              </a:ext>
            </a:extLst>
          </p:cNvPr>
          <p:cNvSpPr>
            <a:spLocks noGrp="1"/>
          </p:cNvSpPr>
          <p:nvPr>
            <p:ph idx="1"/>
          </p:nvPr>
        </p:nvSpPr>
        <p:spPr>
          <a:xfrm>
            <a:off x="1074420" y="2236477"/>
            <a:ext cx="10081260" cy="4443194"/>
          </a:xfrm>
        </p:spPr>
        <p:txBody>
          <a:bodyPr/>
          <a:lstStyle/>
          <a:p>
            <a:pPr>
              <a:buFont typeface="Arial" panose="020B0604020202020204" pitchFamily="34" charset="0"/>
              <a:buChar char="•"/>
            </a:pPr>
            <a:r>
              <a:rPr lang="en-GB" noProof="0" dirty="0">
                <a:solidFill>
                  <a:schemeClr val="tx1"/>
                </a:solidFill>
              </a:rPr>
              <a:t>States provide oversight and accountability, without interfering in investigations</a:t>
            </a:r>
          </a:p>
          <a:p>
            <a:pPr>
              <a:buFont typeface="Arial" panose="020B0604020202020204" pitchFamily="34" charset="0"/>
              <a:buChar char="•"/>
            </a:pPr>
            <a:r>
              <a:rPr lang="en-GB" noProof="0" dirty="0">
                <a:solidFill>
                  <a:schemeClr val="tx1"/>
                </a:solidFill>
              </a:rPr>
              <a:t>Stable staffing, career paths and retention</a:t>
            </a:r>
          </a:p>
          <a:p>
            <a:pPr>
              <a:buFont typeface="Arial" panose="020B0604020202020204" pitchFamily="34" charset="0"/>
              <a:buChar char="•"/>
            </a:pPr>
            <a:r>
              <a:rPr lang="en-GB" noProof="0" dirty="0">
                <a:solidFill>
                  <a:schemeClr val="tx1"/>
                </a:solidFill>
              </a:rPr>
              <a:t>Partnerships (ICAO, RAIOs, universities)</a:t>
            </a:r>
          </a:p>
          <a:p>
            <a:pPr>
              <a:buFont typeface="Arial" panose="020B0604020202020204" pitchFamily="34" charset="0"/>
              <a:buChar char="•"/>
            </a:pPr>
            <a:r>
              <a:rPr lang="en-GB" noProof="0" dirty="0">
                <a:solidFill>
                  <a:schemeClr val="tx1"/>
                </a:solidFill>
              </a:rPr>
              <a:t>Performance metrics and public reporting</a:t>
            </a:r>
          </a:p>
        </p:txBody>
      </p:sp>
    </p:spTree>
    <p:extLst>
      <p:ext uri="{BB962C8B-B14F-4D97-AF65-F5344CB8AC3E}">
        <p14:creationId xmlns:p14="http://schemas.microsoft.com/office/powerpoint/2010/main" val="569253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F96CD-5D96-5B24-11B5-FB33B176ED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8643F9-65EC-06AA-15F0-1D9A17893DFC}"/>
              </a:ext>
            </a:extLst>
          </p:cNvPr>
          <p:cNvSpPr>
            <a:spLocks noGrp="1"/>
          </p:cNvSpPr>
          <p:nvPr>
            <p:ph type="title"/>
          </p:nvPr>
        </p:nvSpPr>
        <p:spPr>
          <a:xfrm>
            <a:off x="60960" y="902971"/>
            <a:ext cx="12070080" cy="1005840"/>
          </a:xfrm>
        </p:spPr>
        <p:txBody>
          <a:bodyPr/>
          <a:lstStyle/>
          <a:p>
            <a:r>
              <a:rPr lang="en-GB" noProof="0" dirty="0"/>
              <a:t>Agenda</a:t>
            </a:r>
          </a:p>
        </p:txBody>
      </p:sp>
      <p:sp>
        <p:nvSpPr>
          <p:cNvPr id="3" name="Content Placeholder 2">
            <a:extLst>
              <a:ext uri="{FF2B5EF4-FFF2-40B4-BE49-F238E27FC236}">
                <a16:creationId xmlns:a16="http://schemas.microsoft.com/office/drawing/2014/main" id="{474171A3-3A11-E76C-1DAE-9E85EEAF557B}"/>
              </a:ext>
            </a:extLst>
          </p:cNvPr>
          <p:cNvSpPr>
            <a:spLocks noGrp="1"/>
          </p:cNvSpPr>
          <p:nvPr>
            <p:ph idx="1"/>
          </p:nvPr>
        </p:nvSpPr>
        <p:spPr>
          <a:xfrm>
            <a:off x="1108710" y="2011680"/>
            <a:ext cx="10001250" cy="4667991"/>
          </a:xfrm>
        </p:spPr>
        <p:txBody>
          <a:bodyPr>
            <a:normAutofit fontScale="77500" lnSpcReduction="20000"/>
          </a:bodyPr>
          <a:lstStyle/>
          <a:p>
            <a:pPr>
              <a:lnSpc>
                <a:spcPct val="120000"/>
              </a:lnSpc>
              <a:spcBef>
                <a:spcPts val="0"/>
              </a:spcBef>
              <a:spcAft>
                <a:spcPts val="400"/>
              </a:spcAft>
            </a:pPr>
            <a:r>
              <a:rPr lang="en-GB" noProof="0" dirty="0">
                <a:solidFill>
                  <a:schemeClr val="bg1">
                    <a:lumMod val="85000"/>
                  </a:schemeClr>
                </a:solidFill>
              </a:rPr>
              <a:t>International Legal Basis</a:t>
            </a:r>
          </a:p>
          <a:p>
            <a:pPr>
              <a:lnSpc>
                <a:spcPct val="120000"/>
              </a:lnSpc>
              <a:spcBef>
                <a:spcPts val="0"/>
              </a:spcBef>
              <a:spcAft>
                <a:spcPts val="400"/>
              </a:spcAft>
            </a:pPr>
            <a:r>
              <a:rPr lang="en-GB" noProof="0" dirty="0">
                <a:solidFill>
                  <a:schemeClr val="bg1">
                    <a:lumMod val="85000"/>
                  </a:schemeClr>
                </a:solidFill>
              </a:rPr>
              <a:t>Independence of Investigation Authorities</a:t>
            </a:r>
          </a:p>
          <a:p>
            <a:pPr>
              <a:lnSpc>
                <a:spcPct val="120000"/>
              </a:lnSpc>
              <a:spcBef>
                <a:spcPts val="0"/>
              </a:spcBef>
              <a:spcAft>
                <a:spcPts val="400"/>
              </a:spcAft>
            </a:pPr>
            <a:r>
              <a:rPr lang="en-GB" noProof="0" dirty="0">
                <a:solidFill>
                  <a:schemeClr val="bg1">
                    <a:lumMod val="85000"/>
                  </a:schemeClr>
                </a:solidFill>
              </a:rPr>
              <a:t>Legal Prerogatives and Protection of Information</a:t>
            </a:r>
          </a:p>
          <a:p>
            <a:pPr>
              <a:lnSpc>
                <a:spcPct val="120000"/>
              </a:lnSpc>
              <a:spcBef>
                <a:spcPts val="0"/>
              </a:spcBef>
              <a:spcAft>
                <a:spcPts val="400"/>
              </a:spcAft>
            </a:pPr>
            <a:r>
              <a:rPr lang="en-GB" noProof="0" dirty="0">
                <a:solidFill>
                  <a:schemeClr val="bg1">
                    <a:lumMod val="85000"/>
                  </a:schemeClr>
                </a:solidFill>
              </a:rPr>
              <a:t>Challenges for Small States and the Role of USOAP</a:t>
            </a:r>
          </a:p>
          <a:p>
            <a:pPr>
              <a:lnSpc>
                <a:spcPct val="120000"/>
              </a:lnSpc>
              <a:spcBef>
                <a:spcPts val="0"/>
              </a:spcBef>
              <a:spcAft>
                <a:spcPts val="400"/>
              </a:spcAft>
            </a:pPr>
            <a:r>
              <a:rPr lang="en-GB" noProof="0" dirty="0">
                <a:solidFill>
                  <a:schemeClr val="bg1">
                    <a:lumMod val="85000"/>
                  </a:schemeClr>
                </a:solidFill>
              </a:rPr>
              <a:t>The RAIO Concept under ICAO</a:t>
            </a:r>
          </a:p>
          <a:p>
            <a:pPr>
              <a:lnSpc>
                <a:spcPct val="120000"/>
              </a:lnSpc>
              <a:spcBef>
                <a:spcPts val="0"/>
              </a:spcBef>
              <a:spcAft>
                <a:spcPts val="400"/>
              </a:spcAft>
            </a:pPr>
            <a:r>
              <a:rPr lang="en-GB" noProof="0" dirty="0">
                <a:solidFill>
                  <a:schemeClr val="bg1">
                    <a:lumMod val="85000"/>
                  </a:schemeClr>
                </a:solidFill>
              </a:rPr>
              <a:t>Legal and Institutional Context in the OECS</a:t>
            </a:r>
          </a:p>
          <a:p>
            <a:pPr>
              <a:lnSpc>
                <a:spcPct val="120000"/>
              </a:lnSpc>
              <a:spcBef>
                <a:spcPts val="0"/>
              </a:spcBef>
              <a:spcAft>
                <a:spcPts val="400"/>
              </a:spcAft>
            </a:pPr>
            <a:r>
              <a:rPr lang="en-GB" noProof="0" dirty="0">
                <a:solidFill>
                  <a:schemeClr val="bg1">
                    <a:lumMod val="85000"/>
                  </a:schemeClr>
                </a:solidFill>
              </a:rPr>
              <a:t>Financing, Training, and Sustainability</a:t>
            </a:r>
          </a:p>
          <a:p>
            <a:pPr>
              <a:lnSpc>
                <a:spcPct val="120000"/>
              </a:lnSpc>
              <a:spcBef>
                <a:spcPts val="0"/>
              </a:spcBef>
              <a:spcAft>
                <a:spcPts val="400"/>
              </a:spcAft>
            </a:pPr>
            <a:r>
              <a:rPr lang="en-GB" noProof="0" dirty="0"/>
              <a:t>Implications and Opportunities for the OECS</a:t>
            </a:r>
          </a:p>
        </p:txBody>
      </p:sp>
    </p:spTree>
    <p:extLst>
      <p:ext uri="{BB962C8B-B14F-4D97-AF65-F5344CB8AC3E}">
        <p14:creationId xmlns:p14="http://schemas.microsoft.com/office/powerpoint/2010/main" val="139871013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B7DB2-284E-3BCF-2FF5-D606DF53F0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2AD606-1C11-986B-8E35-53C9C992213A}"/>
              </a:ext>
            </a:extLst>
          </p:cNvPr>
          <p:cNvSpPr>
            <a:spLocks noGrp="1"/>
          </p:cNvSpPr>
          <p:nvPr>
            <p:ph type="title"/>
          </p:nvPr>
        </p:nvSpPr>
        <p:spPr/>
        <p:txBody>
          <a:bodyPr/>
          <a:lstStyle/>
          <a:p>
            <a:r>
              <a:rPr lang="en-GB" noProof="0" dirty="0"/>
              <a:t>Strategic Benefits (OECS)</a:t>
            </a:r>
          </a:p>
        </p:txBody>
      </p:sp>
      <p:sp>
        <p:nvSpPr>
          <p:cNvPr id="3" name="Content Placeholder 2">
            <a:extLst>
              <a:ext uri="{FF2B5EF4-FFF2-40B4-BE49-F238E27FC236}">
                <a16:creationId xmlns:a16="http://schemas.microsoft.com/office/drawing/2014/main" id="{FDF7E5FF-4791-E251-C828-474B3331F98F}"/>
              </a:ext>
            </a:extLst>
          </p:cNvPr>
          <p:cNvSpPr>
            <a:spLocks noGrp="1"/>
          </p:cNvSpPr>
          <p:nvPr>
            <p:ph idx="1"/>
          </p:nvPr>
        </p:nvSpPr>
        <p:spPr>
          <a:xfrm>
            <a:off x="1074420" y="2236477"/>
            <a:ext cx="10081260" cy="4443194"/>
          </a:xfrm>
        </p:spPr>
        <p:txBody>
          <a:bodyPr/>
          <a:lstStyle/>
          <a:p>
            <a:pPr>
              <a:buFont typeface="Arial" panose="020B0604020202020204" pitchFamily="34" charset="0"/>
              <a:buChar char="•"/>
            </a:pPr>
            <a:r>
              <a:rPr lang="en-GB" noProof="0" dirty="0">
                <a:solidFill>
                  <a:schemeClr val="tx1"/>
                </a:solidFill>
              </a:rPr>
              <a:t>Independent, credible investigations</a:t>
            </a:r>
          </a:p>
          <a:p>
            <a:pPr>
              <a:buFont typeface="Arial" panose="020B0604020202020204" pitchFamily="34" charset="0"/>
              <a:buChar char="•"/>
            </a:pPr>
            <a:r>
              <a:rPr lang="en-GB" noProof="0" dirty="0">
                <a:solidFill>
                  <a:schemeClr val="tx1"/>
                </a:solidFill>
              </a:rPr>
              <a:t>Efficient use of limited resources</a:t>
            </a:r>
          </a:p>
          <a:p>
            <a:pPr>
              <a:buFont typeface="Arial" panose="020B0604020202020204" pitchFamily="34" charset="0"/>
              <a:buChar char="•"/>
            </a:pPr>
            <a:r>
              <a:rPr lang="en-GB" noProof="0" dirty="0">
                <a:solidFill>
                  <a:schemeClr val="tx1"/>
                </a:solidFill>
              </a:rPr>
              <a:t>Regional capacity meeting international requirements</a:t>
            </a:r>
          </a:p>
          <a:p>
            <a:pPr>
              <a:buFont typeface="Arial" panose="020B0604020202020204" pitchFamily="34" charset="0"/>
              <a:buChar char="•"/>
            </a:pPr>
            <a:r>
              <a:rPr lang="en-GB" noProof="0" dirty="0">
                <a:solidFill>
                  <a:schemeClr val="tx1"/>
                </a:solidFill>
              </a:rPr>
              <a:t>Stronger safety outcomes across the OECS</a:t>
            </a:r>
          </a:p>
        </p:txBody>
      </p:sp>
    </p:spTree>
    <p:extLst>
      <p:ext uri="{BB962C8B-B14F-4D97-AF65-F5344CB8AC3E}">
        <p14:creationId xmlns:p14="http://schemas.microsoft.com/office/powerpoint/2010/main" val="905727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056D9-59A0-0260-76C0-BDE213A975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04C397-FB27-B675-EFD8-237A9FBBFA22}"/>
              </a:ext>
            </a:extLst>
          </p:cNvPr>
          <p:cNvSpPr>
            <a:spLocks noGrp="1"/>
          </p:cNvSpPr>
          <p:nvPr>
            <p:ph type="title"/>
          </p:nvPr>
        </p:nvSpPr>
        <p:spPr/>
        <p:txBody>
          <a:bodyPr/>
          <a:lstStyle/>
          <a:p>
            <a:r>
              <a:rPr lang="en-GB" noProof="0" dirty="0"/>
              <a:t>Next Steps for Implementation</a:t>
            </a:r>
          </a:p>
        </p:txBody>
      </p:sp>
      <p:sp>
        <p:nvSpPr>
          <p:cNvPr id="3" name="Content Placeholder 2">
            <a:extLst>
              <a:ext uri="{FF2B5EF4-FFF2-40B4-BE49-F238E27FC236}">
                <a16:creationId xmlns:a16="http://schemas.microsoft.com/office/drawing/2014/main" id="{EFF30B37-55C5-CAB9-9279-0DA365FA21CE}"/>
              </a:ext>
            </a:extLst>
          </p:cNvPr>
          <p:cNvSpPr>
            <a:spLocks noGrp="1"/>
          </p:cNvSpPr>
          <p:nvPr>
            <p:ph idx="1"/>
          </p:nvPr>
        </p:nvSpPr>
        <p:spPr>
          <a:xfrm>
            <a:off x="1074420" y="2236477"/>
            <a:ext cx="10081260" cy="4443194"/>
          </a:xfrm>
        </p:spPr>
        <p:txBody>
          <a:bodyPr>
            <a:normAutofit fontScale="92500"/>
          </a:bodyPr>
          <a:lstStyle/>
          <a:p>
            <a:pPr>
              <a:buFont typeface="Arial" panose="020B0604020202020204" pitchFamily="34" charset="0"/>
              <a:buChar char="•"/>
            </a:pPr>
            <a:r>
              <a:rPr lang="en-GB" noProof="0" dirty="0">
                <a:solidFill>
                  <a:schemeClr val="tx1"/>
                </a:solidFill>
              </a:rPr>
              <a:t>Define the regional design and legal mandate</a:t>
            </a:r>
          </a:p>
          <a:p>
            <a:pPr>
              <a:buFont typeface="Arial" panose="020B0604020202020204" pitchFamily="34" charset="0"/>
              <a:buChar char="•"/>
            </a:pPr>
            <a:r>
              <a:rPr lang="en-GB" noProof="0" dirty="0">
                <a:solidFill>
                  <a:schemeClr val="tx1"/>
                </a:solidFill>
              </a:rPr>
              <a:t>Secure a diversified and independent funding model</a:t>
            </a:r>
          </a:p>
          <a:p>
            <a:pPr>
              <a:buFont typeface="Arial" panose="020B0604020202020204" pitchFamily="34" charset="0"/>
              <a:buChar char="•"/>
            </a:pPr>
            <a:r>
              <a:rPr lang="en-GB" noProof="0" dirty="0">
                <a:solidFill>
                  <a:schemeClr val="tx1"/>
                </a:solidFill>
              </a:rPr>
              <a:t>Implement a robust regional training programme and investigator roster</a:t>
            </a:r>
          </a:p>
          <a:p>
            <a:pPr>
              <a:buFont typeface="Arial" panose="020B0604020202020204" pitchFamily="34" charset="0"/>
              <a:buChar char="•"/>
            </a:pPr>
            <a:r>
              <a:rPr lang="en-GB" noProof="0" dirty="0">
                <a:solidFill>
                  <a:schemeClr val="tx1"/>
                </a:solidFill>
              </a:rPr>
              <a:t>Adopt a phased implementation plan with clear milestones</a:t>
            </a:r>
          </a:p>
        </p:txBody>
      </p:sp>
    </p:spTree>
    <p:extLst>
      <p:ext uri="{BB962C8B-B14F-4D97-AF65-F5344CB8AC3E}">
        <p14:creationId xmlns:p14="http://schemas.microsoft.com/office/powerpoint/2010/main" val="291508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12C2C-B783-06EB-FFE1-C7B180465D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3701B5-80B0-D6D7-1236-D28645F8DDCD}"/>
              </a:ext>
            </a:extLst>
          </p:cNvPr>
          <p:cNvSpPr>
            <a:spLocks noGrp="1"/>
          </p:cNvSpPr>
          <p:nvPr>
            <p:ph type="title"/>
          </p:nvPr>
        </p:nvSpPr>
        <p:spPr/>
        <p:txBody>
          <a:bodyPr/>
          <a:lstStyle/>
          <a:p>
            <a:r>
              <a:rPr lang="en-GB" dirty="0"/>
              <a:t>Call to Action</a:t>
            </a:r>
            <a:endParaRPr lang="en-GB" noProof="0" dirty="0"/>
          </a:p>
        </p:txBody>
      </p:sp>
      <p:sp>
        <p:nvSpPr>
          <p:cNvPr id="3" name="Content Placeholder 2">
            <a:extLst>
              <a:ext uri="{FF2B5EF4-FFF2-40B4-BE49-F238E27FC236}">
                <a16:creationId xmlns:a16="http://schemas.microsoft.com/office/drawing/2014/main" id="{DC574BD0-03DD-090D-42CB-D56CEE0FD846}"/>
              </a:ext>
            </a:extLst>
          </p:cNvPr>
          <p:cNvSpPr>
            <a:spLocks noGrp="1"/>
          </p:cNvSpPr>
          <p:nvPr>
            <p:ph idx="1"/>
          </p:nvPr>
        </p:nvSpPr>
        <p:spPr>
          <a:xfrm>
            <a:off x="1074420" y="2236477"/>
            <a:ext cx="10081260" cy="4443194"/>
          </a:xfrm>
        </p:spPr>
        <p:txBody>
          <a:bodyPr>
            <a:normAutofit fontScale="92500" lnSpcReduction="10000"/>
          </a:bodyPr>
          <a:lstStyle/>
          <a:p>
            <a:pPr>
              <a:buFont typeface="Arial" panose="020B0604020202020204" pitchFamily="34" charset="0"/>
              <a:buChar char="•"/>
            </a:pPr>
            <a:r>
              <a:rPr lang="en-US" dirty="0">
                <a:solidFill>
                  <a:schemeClr val="tx1"/>
                </a:solidFill>
              </a:rPr>
              <a:t>From international obligations to regional solutions</a:t>
            </a:r>
          </a:p>
          <a:p>
            <a:pPr>
              <a:buFont typeface="Arial" panose="020B0604020202020204" pitchFamily="34" charset="0"/>
              <a:buChar char="•"/>
            </a:pPr>
            <a:r>
              <a:rPr lang="en-US" dirty="0">
                <a:solidFill>
                  <a:schemeClr val="tx1"/>
                </a:solidFill>
              </a:rPr>
              <a:t>Seize the opportunity to lead in aviation safety</a:t>
            </a:r>
          </a:p>
          <a:p>
            <a:pPr>
              <a:buFont typeface="Arial" panose="020B0604020202020204" pitchFamily="34" charset="0"/>
              <a:buChar char="•"/>
            </a:pPr>
            <a:r>
              <a:rPr lang="en-US" dirty="0">
                <a:solidFill>
                  <a:schemeClr val="tx1"/>
                </a:solidFill>
              </a:rPr>
              <a:t>Commit to an independent regional investigation body</a:t>
            </a:r>
          </a:p>
          <a:p>
            <a:pPr>
              <a:buFont typeface="Arial" panose="020B0604020202020204" pitchFamily="34" charset="0"/>
              <a:buChar char="•"/>
            </a:pPr>
            <a:r>
              <a:rPr lang="en-US" dirty="0">
                <a:solidFill>
                  <a:schemeClr val="tx1"/>
                </a:solidFill>
              </a:rPr>
              <a:t>Invest in capacity, sustainability, and trust</a:t>
            </a:r>
          </a:p>
          <a:p>
            <a:pPr>
              <a:buFont typeface="Arial" panose="020B0604020202020204" pitchFamily="34" charset="0"/>
              <a:buChar char="•"/>
            </a:pPr>
            <a:r>
              <a:rPr lang="en-US" dirty="0">
                <a:solidFill>
                  <a:schemeClr val="tx1"/>
                </a:solidFill>
              </a:rPr>
              <a:t>Deliver stronger safety outcomes for the OECS and beyond</a:t>
            </a:r>
            <a:endParaRPr lang="en-GB" noProof="0" dirty="0">
              <a:solidFill>
                <a:schemeClr val="tx1"/>
              </a:solidFill>
            </a:endParaRPr>
          </a:p>
        </p:txBody>
      </p:sp>
    </p:spTree>
    <p:extLst>
      <p:ext uri="{BB962C8B-B14F-4D97-AF65-F5344CB8AC3E}">
        <p14:creationId xmlns:p14="http://schemas.microsoft.com/office/powerpoint/2010/main" val="3263963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774FF-E951-F177-F644-869620EFFA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8D55AD-4D52-6AA2-33FA-E49C2F7E0438}"/>
              </a:ext>
            </a:extLst>
          </p:cNvPr>
          <p:cNvSpPr>
            <a:spLocks noGrp="1"/>
          </p:cNvSpPr>
          <p:nvPr>
            <p:ph type="title"/>
          </p:nvPr>
        </p:nvSpPr>
        <p:spPr>
          <a:xfrm>
            <a:off x="60960" y="902971"/>
            <a:ext cx="12070080" cy="1005840"/>
          </a:xfrm>
        </p:spPr>
        <p:txBody>
          <a:bodyPr/>
          <a:lstStyle/>
          <a:p>
            <a:r>
              <a:rPr lang="en-GB" noProof="0" dirty="0"/>
              <a:t>Agenda</a:t>
            </a:r>
          </a:p>
        </p:txBody>
      </p:sp>
      <p:sp>
        <p:nvSpPr>
          <p:cNvPr id="3" name="Content Placeholder 2">
            <a:extLst>
              <a:ext uri="{FF2B5EF4-FFF2-40B4-BE49-F238E27FC236}">
                <a16:creationId xmlns:a16="http://schemas.microsoft.com/office/drawing/2014/main" id="{4F2F35A6-3D2C-BE79-8B6F-8CCC0A29E790}"/>
              </a:ext>
            </a:extLst>
          </p:cNvPr>
          <p:cNvSpPr>
            <a:spLocks noGrp="1"/>
          </p:cNvSpPr>
          <p:nvPr>
            <p:ph idx="1"/>
          </p:nvPr>
        </p:nvSpPr>
        <p:spPr>
          <a:xfrm>
            <a:off x="1108710" y="2011680"/>
            <a:ext cx="10001250" cy="4667991"/>
          </a:xfrm>
        </p:spPr>
        <p:txBody>
          <a:bodyPr>
            <a:normAutofit fontScale="77500" lnSpcReduction="20000"/>
          </a:bodyPr>
          <a:lstStyle/>
          <a:p>
            <a:pPr>
              <a:lnSpc>
                <a:spcPct val="120000"/>
              </a:lnSpc>
              <a:spcBef>
                <a:spcPts val="0"/>
              </a:spcBef>
              <a:spcAft>
                <a:spcPts val="400"/>
              </a:spcAft>
            </a:pPr>
            <a:r>
              <a:rPr lang="en-GB" noProof="0" dirty="0"/>
              <a:t>International Legal Basis</a:t>
            </a:r>
          </a:p>
          <a:p>
            <a:pPr>
              <a:lnSpc>
                <a:spcPct val="120000"/>
              </a:lnSpc>
              <a:spcBef>
                <a:spcPts val="0"/>
              </a:spcBef>
              <a:spcAft>
                <a:spcPts val="400"/>
              </a:spcAft>
            </a:pPr>
            <a:r>
              <a:rPr lang="en-GB" noProof="0" dirty="0"/>
              <a:t>Independence of Investigation Authorities</a:t>
            </a:r>
          </a:p>
          <a:p>
            <a:pPr>
              <a:lnSpc>
                <a:spcPct val="120000"/>
              </a:lnSpc>
              <a:spcBef>
                <a:spcPts val="0"/>
              </a:spcBef>
              <a:spcAft>
                <a:spcPts val="400"/>
              </a:spcAft>
            </a:pPr>
            <a:r>
              <a:rPr lang="en-GB" noProof="0" dirty="0"/>
              <a:t>Legal Prerogatives and Protection of Information</a:t>
            </a:r>
          </a:p>
          <a:p>
            <a:pPr>
              <a:lnSpc>
                <a:spcPct val="120000"/>
              </a:lnSpc>
              <a:spcBef>
                <a:spcPts val="0"/>
              </a:spcBef>
              <a:spcAft>
                <a:spcPts val="400"/>
              </a:spcAft>
            </a:pPr>
            <a:r>
              <a:rPr lang="en-GB" noProof="0" dirty="0"/>
              <a:t>Challenges for Small States and the Role of USOAP</a:t>
            </a:r>
          </a:p>
          <a:p>
            <a:pPr>
              <a:lnSpc>
                <a:spcPct val="120000"/>
              </a:lnSpc>
              <a:spcBef>
                <a:spcPts val="0"/>
              </a:spcBef>
              <a:spcAft>
                <a:spcPts val="400"/>
              </a:spcAft>
            </a:pPr>
            <a:r>
              <a:rPr lang="en-GB" noProof="0" dirty="0"/>
              <a:t>The RAIO Concept under ICAO</a:t>
            </a:r>
          </a:p>
          <a:p>
            <a:pPr>
              <a:lnSpc>
                <a:spcPct val="120000"/>
              </a:lnSpc>
              <a:spcBef>
                <a:spcPts val="0"/>
              </a:spcBef>
              <a:spcAft>
                <a:spcPts val="400"/>
              </a:spcAft>
            </a:pPr>
            <a:r>
              <a:rPr lang="en-GB" noProof="0" dirty="0"/>
              <a:t>Legal and Institutional Context in the OECS</a:t>
            </a:r>
          </a:p>
          <a:p>
            <a:pPr>
              <a:lnSpc>
                <a:spcPct val="120000"/>
              </a:lnSpc>
              <a:spcBef>
                <a:spcPts val="0"/>
              </a:spcBef>
              <a:spcAft>
                <a:spcPts val="400"/>
              </a:spcAft>
            </a:pPr>
            <a:r>
              <a:rPr lang="en-GB" noProof="0" dirty="0"/>
              <a:t>Financing, Training, and Sustainability</a:t>
            </a:r>
          </a:p>
          <a:p>
            <a:pPr>
              <a:lnSpc>
                <a:spcPct val="120000"/>
              </a:lnSpc>
              <a:spcBef>
                <a:spcPts val="0"/>
              </a:spcBef>
              <a:spcAft>
                <a:spcPts val="400"/>
              </a:spcAft>
            </a:pPr>
            <a:r>
              <a:rPr lang="en-GB" noProof="0" dirty="0"/>
              <a:t>Implications and Opportunities for the OECS</a:t>
            </a:r>
          </a:p>
        </p:txBody>
      </p:sp>
    </p:spTree>
    <p:extLst>
      <p:ext uri="{BB962C8B-B14F-4D97-AF65-F5344CB8AC3E}">
        <p14:creationId xmlns:p14="http://schemas.microsoft.com/office/powerpoint/2010/main" val="614942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E931F-A62D-6D11-F70E-43317E2E456B}"/>
              </a:ext>
            </a:extLst>
          </p:cNvPr>
          <p:cNvSpPr/>
          <p:nvPr/>
        </p:nvSpPr>
        <p:spPr>
          <a:xfrm>
            <a:off x="814136" y="1561444"/>
            <a:ext cx="10563727" cy="3139321"/>
          </a:xfrm>
          <a:prstGeom prst="rect">
            <a:avLst/>
          </a:prstGeom>
          <a:noFill/>
        </p:spPr>
        <p:txBody>
          <a:bodyPr wrap="square" lIns="91440" tIns="45720" rIns="91440" bIns="45720">
            <a:spAutoFit/>
          </a:bodyPr>
          <a:lstStyle/>
          <a:p>
            <a:pPr algn="ctr"/>
            <a:r>
              <a:rPr lang="en-US" sz="6600" b="1" cap="none" spc="0" dirty="0">
                <a:ln w="22225">
                  <a:solidFill>
                    <a:schemeClr val="accent2"/>
                  </a:solidFill>
                  <a:prstDash val="solid"/>
                </a:ln>
                <a:solidFill>
                  <a:schemeClr val="accent2">
                    <a:lumMod val="40000"/>
                    <a:lumOff val="60000"/>
                  </a:schemeClr>
                </a:solidFill>
                <a:effectLst/>
              </a:rPr>
              <a:t>A regional voice, </a:t>
            </a:r>
          </a:p>
          <a:p>
            <a:pPr algn="ctr"/>
            <a:r>
              <a:rPr lang="en-US" sz="6600" b="1" cap="none" spc="0" dirty="0">
                <a:ln w="22225">
                  <a:solidFill>
                    <a:schemeClr val="accent2"/>
                  </a:solidFill>
                  <a:prstDash val="solid"/>
                </a:ln>
                <a:solidFill>
                  <a:schemeClr val="accent2">
                    <a:lumMod val="40000"/>
                    <a:lumOff val="60000"/>
                  </a:schemeClr>
                </a:solidFill>
                <a:effectLst/>
              </a:rPr>
              <a:t>an independent path, </a:t>
            </a:r>
          </a:p>
          <a:p>
            <a:pPr algn="ctr"/>
            <a:r>
              <a:rPr lang="en-US" sz="6600" b="1" cap="none" spc="0" dirty="0">
                <a:ln w="22225">
                  <a:solidFill>
                    <a:schemeClr val="accent2"/>
                  </a:solidFill>
                  <a:prstDash val="solid"/>
                </a:ln>
                <a:solidFill>
                  <a:schemeClr val="accent2">
                    <a:lumMod val="40000"/>
                    <a:lumOff val="60000"/>
                  </a:schemeClr>
                </a:solidFill>
                <a:effectLst/>
              </a:rPr>
              <a:t>a safer future</a:t>
            </a:r>
          </a:p>
        </p:txBody>
      </p:sp>
    </p:spTree>
    <p:extLst>
      <p:ext uri="{BB962C8B-B14F-4D97-AF65-F5344CB8AC3E}">
        <p14:creationId xmlns:p14="http://schemas.microsoft.com/office/powerpoint/2010/main" val="563377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902971"/>
            <a:ext cx="12070080" cy="1005840"/>
          </a:xfrm>
        </p:spPr>
        <p:txBody>
          <a:bodyPr/>
          <a:lstStyle/>
          <a:p>
            <a:r>
              <a:rPr lang="en-GB" noProof="0" dirty="0"/>
              <a:t>Agenda</a:t>
            </a:r>
          </a:p>
        </p:txBody>
      </p:sp>
      <p:sp>
        <p:nvSpPr>
          <p:cNvPr id="3" name="Content Placeholder 2"/>
          <p:cNvSpPr>
            <a:spLocks noGrp="1"/>
          </p:cNvSpPr>
          <p:nvPr>
            <p:ph idx="1"/>
          </p:nvPr>
        </p:nvSpPr>
        <p:spPr>
          <a:xfrm>
            <a:off x="1108710" y="2011680"/>
            <a:ext cx="10001250" cy="4667991"/>
          </a:xfrm>
        </p:spPr>
        <p:txBody>
          <a:bodyPr>
            <a:normAutofit fontScale="77500" lnSpcReduction="20000"/>
          </a:bodyPr>
          <a:lstStyle/>
          <a:p>
            <a:pPr>
              <a:lnSpc>
                <a:spcPct val="120000"/>
              </a:lnSpc>
              <a:spcBef>
                <a:spcPts val="0"/>
              </a:spcBef>
              <a:spcAft>
                <a:spcPts val="400"/>
              </a:spcAft>
            </a:pPr>
            <a:r>
              <a:rPr lang="en-GB" noProof="0" dirty="0"/>
              <a:t>International Legal Basis</a:t>
            </a:r>
          </a:p>
          <a:p>
            <a:pPr>
              <a:lnSpc>
                <a:spcPct val="120000"/>
              </a:lnSpc>
              <a:spcBef>
                <a:spcPts val="0"/>
              </a:spcBef>
              <a:spcAft>
                <a:spcPts val="400"/>
              </a:spcAft>
            </a:pPr>
            <a:r>
              <a:rPr lang="en-GB" noProof="0" dirty="0"/>
              <a:t>Independence of Investigation Authorities</a:t>
            </a:r>
          </a:p>
          <a:p>
            <a:pPr>
              <a:lnSpc>
                <a:spcPct val="120000"/>
              </a:lnSpc>
              <a:spcBef>
                <a:spcPts val="0"/>
              </a:spcBef>
              <a:spcAft>
                <a:spcPts val="400"/>
              </a:spcAft>
            </a:pPr>
            <a:r>
              <a:rPr lang="en-GB" noProof="0" dirty="0"/>
              <a:t>Legal Prerogatives and Protection of Information</a:t>
            </a:r>
          </a:p>
          <a:p>
            <a:pPr>
              <a:lnSpc>
                <a:spcPct val="120000"/>
              </a:lnSpc>
              <a:spcBef>
                <a:spcPts val="0"/>
              </a:spcBef>
              <a:spcAft>
                <a:spcPts val="400"/>
              </a:spcAft>
            </a:pPr>
            <a:r>
              <a:rPr lang="en-GB" noProof="0" dirty="0"/>
              <a:t>Challenges for Small States and the Role of USOAP</a:t>
            </a:r>
          </a:p>
          <a:p>
            <a:pPr>
              <a:lnSpc>
                <a:spcPct val="120000"/>
              </a:lnSpc>
              <a:spcBef>
                <a:spcPts val="0"/>
              </a:spcBef>
              <a:spcAft>
                <a:spcPts val="400"/>
              </a:spcAft>
            </a:pPr>
            <a:r>
              <a:rPr lang="en-GB" noProof="0" dirty="0"/>
              <a:t>The RAIO Concept under ICAO</a:t>
            </a:r>
          </a:p>
          <a:p>
            <a:pPr>
              <a:lnSpc>
                <a:spcPct val="120000"/>
              </a:lnSpc>
              <a:spcBef>
                <a:spcPts val="0"/>
              </a:spcBef>
              <a:spcAft>
                <a:spcPts val="400"/>
              </a:spcAft>
            </a:pPr>
            <a:r>
              <a:rPr lang="en-GB" noProof="0" dirty="0"/>
              <a:t>Legal and Institutional Context in the OECS</a:t>
            </a:r>
          </a:p>
          <a:p>
            <a:pPr>
              <a:lnSpc>
                <a:spcPct val="120000"/>
              </a:lnSpc>
              <a:spcBef>
                <a:spcPts val="0"/>
              </a:spcBef>
              <a:spcAft>
                <a:spcPts val="400"/>
              </a:spcAft>
            </a:pPr>
            <a:r>
              <a:rPr lang="en-GB" noProof="0" dirty="0"/>
              <a:t>Financing, Training, and Sustainability</a:t>
            </a:r>
          </a:p>
          <a:p>
            <a:pPr>
              <a:lnSpc>
                <a:spcPct val="120000"/>
              </a:lnSpc>
              <a:spcBef>
                <a:spcPts val="0"/>
              </a:spcBef>
              <a:spcAft>
                <a:spcPts val="400"/>
              </a:spcAft>
            </a:pPr>
            <a:r>
              <a:rPr lang="en-GB" noProof="0" dirty="0"/>
              <a:t>Implications and Opportunities for the OECS</a:t>
            </a:r>
          </a:p>
        </p:txBody>
      </p:sp>
    </p:spTree>
    <p:extLst>
      <p:ext uri="{BB962C8B-B14F-4D97-AF65-F5344CB8AC3E}">
        <p14:creationId xmlns:p14="http://schemas.microsoft.com/office/powerpoint/2010/main" val="2588501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388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96E45-8626-4EF2-1095-9B2A94E850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9C0337-0B06-D1F7-BA2A-35BAE3A2F586}"/>
              </a:ext>
            </a:extLst>
          </p:cNvPr>
          <p:cNvSpPr>
            <a:spLocks noGrp="1"/>
          </p:cNvSpPr>
          <p:nvPr>
            <p:ph type="title"/>
          </p:nvPr>
        </p:nvSpPr>
        <p:spPr>
          <a:xfrm>
            <a:off x="60960" y="902971"/>
            <a:ext cx="12070080" cy="1005840"/>
          </a:xfrm>
        </p:spPr>
        <p:txBody>
          <a:bodyPr/>
          <a:lstStyle/>
          <a:p>
            <a:r>
              <a:rPr lang="en-GB" noProof="0" dirty="0"/>
              <a:t>Agenda</a:t>
            </a:r>
          </a:p>
        </p:txBody>
      </p:sp>
      <p:sp>
        <p:nvSpPr>
          <p:cNvPr id="3" name="Content Placeholder 2">
            <a:extLst>
              <a:ext uri="{FF2B5EF4-FFF2-40B4-BE49-F238E27FC236}">
                <a16:creationId xmlns:a16="http://schemas.microsoft.com/office/drawing/2014/main" id="{11735677-DF8A-6CE1-2AD6-FC0B9AE66975}"/>
              </a:ext>
            </a:extLst>
          </p:cNvPr>
          <p:cNvSpPr>
            <a:spLocks noGrp="1"/>
          </p:cNvSpPr>
          <p:nvPr>
            <p:ph idx="1"/>
          </p:nvPr>
        </p:nvSpPr>
        <p:spPr>
          <a:xfrm>
            <a:off x="1108710" y="2011680"/>
            <a:ext cx="10001250" cy="4667991"/>
          </a:xfrm>
        </p:spPr>
        <p:txBody>
          <a:bodyPr>
            <a:normAutofit fontScale="85000" lnSpcReduction="10000"/>
          </a:bodyPr>
          <a:lstStyle/>
          <a:p>
            <a:pPr>
              <a:lnSpc>
                <a:spcPct val="120000"/>
              </a:lnSpc>
              <a:spcBef>
                <a:spcPts val="0"/>
              </a:spcBef>
              <a:spcAft>
                <a:spcPts val="400"/>
              </a:spcAft>
            </a:pPr>
            <a:r>
              <a:rPr lang="en-GB" noProof="0" dirty="0"/>
              <a:t>International Legal Basis</a:t>
            </a:r>
          </a:p>
          <a:p>
            <a:pPr>
              <a:lnSpc>
                <a:spcPct val="120000"/>
              </a:lnSpc>
              <a:spcBef>
                <a:spcPts val="0"/>
              </a:spcBef>
              <a:spcAft>
                <a:spcPts val="400"/>
              </a:spcAft>
            </a:pPr>
            <a:r>
              <a:rPr lang="en-GB" sz="3700" noProof="0" dirty="0">
                <a:solidFill>
                  <a:schemeClr val="bg1">
                    <a:lumMod val="85000"/>
                  </a:schemeClr>
                </a:solidFill>
              </a:rPr>
              <a:t>Independence of Investigation Authorities</a:t>
            </a:r>
          </a:p>
          <a:p>
            <a:pPr>
              <a:lnSpc>
                <a:spcPct val="120000"/>
              </a:lnSpc>
              <a:spcBef>
                <a:spcPts val="0"/>
              </a:spcBef>
              <a:spcAft>
                <a:spcPts val="400"/>
              </a:spcAft>
            </a:pPr>
            <a:r>
              <a:rPr lang="en-GB" sz="3700" noProof="0" dirty="0">
                <a:solidFill>
                  <a:schemeClr val="bg1">
                    <a:lumMod val="85000"/>
                  </a:schemeClr>
                </a:solidFill>
              </a:rPr>
              <a:t>Legal Prerogatives and Protection of Information</a:t>
            </a:r>
          </a:p>
          <a:p>
            <a:pPr>
              <a:lnSpc>
                <a:spcPct val="120000"/>
              </a:lnSpc>
              <a:spcBef>
                <a:spcPts val="0"/>
              </a:spcBef>
              <a:spcAft>
                <a:spcPts val="400"/>
              </a:spcAft>
            </a:pPr>
            <a:r>
              <a:rPr lang="en-GB" sz="3700" noProof="0" dirty="0">
                <a:solidFill>
                  <a:schemeClr val="bg1">
                    <a:lumMod val="85000"/>
                  </a:schemeClr>
                </a:solidFill>
              </a:rPr>
              <a:t>Challenges for Small States and the Role of USOAP</a:t>
            </a:r>
          </a:p>
          <a:p>
            <a:pPr>
              <a:lnSpc>
                <a:spcPct val="120000"/>
              </a:lnSpc>
              <a:spcBef>
                <a:spcPts val="0"/>
              </a:spcBef>
              <a:spcAft>
                <a:spcPts val="400"/>
              </a:spcAft>
            </a:pPr>
            <a:r>
              <a:rPr lang="en-GB" sz="3700" noProof="0" dirty="0">
                <a:solidFill>
                  <a:schemeClr val="bg1">
                    <a:lumMod val="85000"/>
                  </a:schemeClr>
                </a:solidFill>
              </a:rPr>
              <a:t>The RAIO Concept under ICAO</a:t>
            </a:r>
          </a:p>
          <a:p>
            <a:pPr>
              <a:lnSpc>
                <a:spcPct val="120000"/>
              </a:lnSpc>
              <a:spcBef>
                <a:spcPts val="0"/>
              </a:spcBef>
              <a:spcAft>
                <a:spcPts val="400"/>
              </a:spcAft>
            </a:pPr>
            <a:r>
              <a:rPr lang="en-GB" sz="3700" noProof="0" dirty="0">
                <a:solidFill>
                  <a:schemeClr val="bg1">
                    <a:lumMod val="85000"/>
                  </a:schemeClr>
                </a:solidFill>
              </a:rPr>
              <a:t>Legal and Institutional Context in the OECS</a:t>
            </a:r>
          </a:p>
          <a:p>
            <a:pPr>
              <a:lnSpc>
                <a:spcPct val="120000"/>
              </a:lnSpc>
              <a:spcBef>
                <a:spcPts val="0"/>
              </a:spcBef>
              <a:spcAft>
                <a:spcPts val="400"/>
              </a:spcAft>
            </a:pPr>
            <a:r>
              <a:rPr lang="en-GB" sz="3700" noProof="0" dirty="0">
                <a:solidFill>
                  <a:schemeClr val="bg1">
                    <a:lumMod val="85000"/>
                  </a:schemeClr>
                </a:solidFill>
              </a:rPr>
              <a:t>Financing, Training, and Sustainability</a:t>
            </a:r>
          </a:p>
          <a:p>
            <a:pPr>
              <a:lnSpc>
                <a:spcPct val="120000"/>
              </a:lnSpc>
              <a:spcBef>
                <a:spcPts val="0"/>
              </a:spcBef>
              <a:spcAft>
                <a:spcPts val="400"/>
              </a:spcAft>
            </a:pPr>
            <a:r>
              <a:rPr lang="en-GB" sz="3700" noProof="0" dirty="0">
                <a:solidFill>
                  <a:schemeClr val="bg1">
                    <a:lumMod val="85000"/>
                  </a:schemeClr>
                </a:solidFill>
              </a:rPr>
              <a:t>Implications and Opportunities for the OECS</a:t>
            </a:r>
          </a:p>
        </p:txBody>
      </p:sp>
    </p:spTree>
    <p:extLst>
      <p:ext uri="{BB962C8B-B14F-4D97-AF65-F5344CB8AC3E}">
        <p14:creationId xmlns:p14="http://schemas.microsoft.com/office/powerpoint/2010/main" val="21621902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2CEF-D5C9-0907-CD73-71236B06E4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C68738-D9DD-3E5B-1FDC-C86FEE49ED9A}"/>
              </a:ext>
            </a:extLst>
          </p:cNvPr>
          <p:cNvSpPr>
            <a:spLocks noGrp="1"/>
          </p:cNvSpPr>
          <p:nvPr>
            <p:ph type="title"/>
          </p:nvPr>
        </p:nvSpPr>
        <p:spPr>
          <a:xfrm>
            <a:off x="60960" y="902971"/>
            <a:ext cx="12070080" cy="1005840"/>
          </a:xfrm>
        </p:spPr>
        <p:txBody>
          <a:bodyPr/>
          <a:lstStyle/>
          <a:p>
            <a:r>
              <a:rPr lang="en-GB" noProof="0" dirty="0"/>
              <a:t>International Legal Basis</a:t>
            </a:r>
            <a:br>
              <a:rPr lang="en-GB" noProof="0" dirty="0"/>
            </a:br>
            <a:endParaRPr lang="en-GB" noProof="0" dirty="0"/>
          </a:p>
        </p:txBody>
      </p:sp>
      <p:sp>
        <p:nvSpPr>
          <p:cNvPr id="3" name="Content Placeholder 2">
            <a:extLst>
              <a:ext uri="{FF2B5EF4-FFF2-40B4-BE49-F238E27FC236}">
                <a16:creationId xmlns:a16="http://schemas.microsoft.com/office/drawing/2014/main" id="{A1DFF091-ACCB-68EA-93F1-D408E67226BF}"/>
              </a:ext>
            </a:extLst>
          </p:cNvPr>
          <p:cNvSpPr>
            <a:spLocks noGrp="1"/>
          </p:cNvSpPr>
          <p:nvPr>
            <p:ph idx="1"/>
          </p:nvPr>
        </p:nvSpPr>
        <p:spPr>
          <a:xfrm>
            <a:off x="1108710" y="2023110"/>
            <a:ext cx="10001250" cy="4656561"/>
          </a:xfrm>
        </p:spPr>
        <p:txBody>
          <a:bodyPr>
            <a:normAutofit fontScale="85000" lnSpcReduction="10000"/>
          </a:bodyPr>
          <a:lstStyle/>
          <a:p>
            <a:pPr>
              <a:lnSpc>
                <a:spcPct val="120000"/>
              </a:lnSpc>
              <a:spcBef>
                <a:spcPts val="0"/>
              </a:spcBef>
              <a:spcAft>
                <a:spcPts val="400"/>
              </a:spcAft>
              <a:buFont typeface="Arial" panose="020B0604020202020204" pitchFamily="34" charset="0"/>
              <a:buChar char="•"/>
            </a:pPr>
            <a:r>
              <a:rPr lang="en-GB" sz="3700" noProof="0" dirty="0">
                <a:solidFill>
                  <a:schemeClr val="tx1"/>
                </a:solidFill>
              </a:rPr>
              <a:t>Chicago Convention – Article 26</a:t>
            </a:r>
          </a:p>
          <a:p>
            <a:pPr lvl="1">
              <a:lnSpc>
                <a:spcPct val="120000"/>
              </a:lnSpc>
              <a:spcBef>
                <a:spcPts val="0"/>
              </a:spcBef>
              <a:spcAft>
                <a:spcPts val="400"/>
              </a:spcAft>
              <a:buFont typeface="Arial" panose="020B0604020202020204" pitchFamily="34" charset="0"/>
              <a:buChar char="•"/>
            </a:pPr>
            <a:r>
              <a:rPr lang="en-GB" sz="3167" noProof="0" dirty="0"/>
              <a:t>Obligation of the State of Occurrence to institute an inquiry</a:t>
            </a:r>
          </a:p>
          <a:p>
            <a:pPr lvl="1">
              <a:lnSpc>
                <a:spcPct val="120000"/>
              </a:lnSpc>
              <a:spcBef>
                <a:spcPts val="0"/>
              </a:spcBef>
              <a:spcAft>
                <a:spcPts val="400"/>
              </a:spcAft>
              <a:buFont typeface="Arial" panose="020B0604020202020204" pitchFamily="34" charset="0"/>
              <a:buChar char="•"/>
            </a:pPr>
            <a:r>
              <a:rPr lang="en-GB" sz="3167" noProof="0" dirty="0"/>
              <a:t>Opportunity for State of Registry to participate</a:t>
            </a:r>
            <a:endParaRPr lang="en-GB" sz="3167" noProof="0" dirty="0">
              <a:solidFill>
                <a:schemeClr val="tx1"/>
              </a:solidFill>
            </a:endParaRPr>
          </a:p>
          <a:p>
            <a:pPr>
              <a:lnSpc>
                <a:spcPct val="120000"/>
              </a:lnSpc>
              <a:spcBef>
                <a:spcPts val="0"/>
              </a:spcBef>
              <a:spcAft>
                <a:spcPts val="400"/>
              </a:spcAft>
              <a:buFont typeface="Arial" panose="020B0604020202020204" pitchFamily="34" charset="0"/>
              <a:buChar char="•"/>
            </a:pPr>
            <a:r>
              <a:rPr lang="en-GB" sz="3700" noProof="0" dirty="0">
                <a:solidFill>
                  <a:schemeClr val="tx1"/>
                </a:solidFill>
              </a:rPr>
              <a:t>ICAO Annex 13 – Accident &amp; Incident Investigation</a:t>
            </a:r>
          </a:p>
          <a:p>
            <a:pPr lvl="1">
              <a:lnSpc>
                <a:spcPct val="120000"/>
              </a:lnSpc>
              <a:spcBef>
                <a:spcPts val="0"/>
              </a:spcBef>
              <a:spcAft>
                <a:spcPts val="400"/>
              </a:spcAft>
              <a:buFont typeface="Arial" panose="020B0604020202020204" pitchFamily="34" charset="0"/>
              <a:buChar char="•"/>
            </a:pPr>
            <a:r>
              <a:rPr lang="en-GB" sz="3167" noProof="0" dirty="0"/>
              <a:t>Objective: accident prevention</a:t>
            </a:r>
          </a:p>
          <a:p>
            <a:pPr lvl="1">
              <a:lnSpc>
                <a:spcPct val="120000"/>
              </a:lnSpc>
              <a:spcBef>
                <a:spcPts val="0"/>
              </a:spcBef>
              <a:spcAft>
                <a:spcPts val="400"/>
              </a:spcAft>
              <a:buFont typeface="Arial" panose="020B0604020202020204" pitchFamily="34" charset="0"/>
              <a:buChar char="•"/>
            </a:pPr>
            <a:r>
              <a:rPr lang="en-GB" sz="3167" noProof="0" dirty="0"/>
              <a:t>Mandatory investigation of accidents &amp; serious incidents</a:t>
            </a:r>
          </a:p>
          <a:p>
            <a:pPr lvl="1">
              <a:lnSpc>
                <a:spcPct val="120000"/>
              </a:lnSpc>
              <a:spcBef>
                <a:spcPts val="0"/>
              </a:spcBef>
              <a:spcAft>
                <a:spcPts val="400"/>
              </a:spcAft>
              <a:buFont typeface="Arial" panose="020B0604020202020204" pitchFamily="34" charset="0"/>
              <a:buChar char="•"/>
            </a:pPr>
            <a:r>
              <a:rPr lang="en-GB" sz="3167" noProof="0" dirty="0"/>
              <a:t>Rights of participation for Registry, Operator, Design, Manufacture States</a:t>
            </a:r>
            <a:endParaRPr lang="en-GB" sz="3167" noProof="0" dirty="0">
              <a:solidFill>
                <a:schemeClr val="tx1"/>
              </a:solidFill>
            </a:endParaRPr>
          </a:p>
        </p:txBody>
      </p:sp>
    </p:spTree>
    <p:extLst>
      <p:ext uri="{BB962C8B-B14F-4D97-AF65-F5344CB8AC3E}">
        <p14:creationId xmlns:p14="http://schemas.microsoft.com/office/powerpoint/2010/main" val="3557416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E3DCE-F34B-F7F9-2C9F-1FAA467520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2F08D0-EF83-8B39-02CA-204A6C170872}"/>
              </a:ext>
            </a:extLst>
          </p:cNvPr>
          <p:cNvSpPr>
            <a:spLocks noGrp="1"/>
          </p:cNvSpPr>
          <p:nvPr>
            <p:ph type="title"/>
          </p:nvPr>
        </p:nvSpPr>
        <p:spPr>
          <a:xfrm>
            <a:off x="60960" y="902971"/>
            <a:ext cx="12070080" cy="1005840"/>
          </a:xfrm>
        </p:spPr>
        <p:txBody>
          <a:bodyPr/>
          <a:lstStyle/>
          <a:p>
            <a:r>
              <a:rPr lang="en-GB" noProof="0" dirty="0"/>
              <a:t>Core Principle</a:t>
            </a:r>
            <a:br>
              <a:rPr lang="en-GB" noProof="0" dirty="0"/>
            </a:br>
            <a:endParaRPr lang="en-GB" noProof="0" dirty="0"/>
          </a:p>
        </p:txBody>
      </p:sp>
      <p:sp>
        <p:nvSpPr>
          <p:cNvPr id="3" name="Content Placeholder 2">
            <a:extLst>
              <a:ext uri="{FF2B5EF4-FFF2-40B4-BE49-F238E27FC236}">
                <a16:creationId xmlns:a16="http://schemas.microsoft.com/office/drawing/2014/main" id="{812BA34C-5245-C425-A4DC-3D831AE01232}"/>
              </a:ext>
            </a:extLst>
          </p:cNvPr>
          <p:cNvSpPr>
            <a:spLocks noGrp="1"/>
          </p:cNvSpPr>
          <p:nvPr>
            <p:ph idx="1"/>
          </p:nvPr>
        </p:nvSpPr>
        <p:spPr>
          <a:xfrm>
            <a:off x="1108710" y="2023110"/>
            <a:ext cx="10001250" cy="4656561"/>
          </a:xfrm>
        </p:spPr>
        <p:txBody>
          <a:bodyPr>
            <a:normAutofit/>
          </a:bodyPr>
          <a:lstStyle/>
          <a:p>
            <a:pPr>
              <a:lnSpc>
                <a:spcPct val="120000"/>
              </a:lnSpc>
              <a:spcBef>
                <a:spcPts val="0"/>
              </a:spcBef>
              <a:spcAft>
                <a:spcPts val="400"/>
              </a:spcAft>
              <a:buFont typeface="Arial" panose="020B0604020202020204" pitchFamily="34" charset="0"/>
              <a:buChar char="•"/>
            </a:pPr>
            <a:r>
              <a:rPr lang="en-GB" sz="3167" noProof="0" dirty="0">
                <a:solidFill>
                  <a:schemeClr val="tx1"/>
                </a:solidFill>
              </a:rPr>
              <a:t>Focus of Investigations</a:t>
            </a:r>
          </a:p>
          <a:p>
            <a:pPr lvl="1">
              <a:lnSpc>
                <a:spcPct val="120000"/>
              </a:lnSpc>
              <a:spcBef>
                <a:spcPts val="0"/>
              </a:spcBef>
              <a:spcAft>
                <a:spcPts val="400"/>
              </a:spcAft>
              <a:buFont typeface="Arial" panose="020B0604020202020204" pitchFamily="34" charset="0"/>
              <a:buChar char="•"/>
            </a:pPr>
            <a:r>
              <a:rPr lang="en-GB" sz="2634" noProof="0" dirty="0"/>
              <a:t>Safety first → learning lessons to prevent recurrence</a:t>
            </a:r>
          </a:p>
          <a:p>
            <a:pPr lvl="1">
              <a:lnSpc>
                <a:spcPct val="120000"/>
              </a:lnSpc>
              <a:spcBef>
                <a:spcPts val="0"/>
              </a:spcBef>
              <a:spcAft>
                <a:spcPts val="400"/>
              </a:spcAft>
              <a:buFont typeface="Arial" panose="020B0604020202020204" pitchFamily="34" charset="0"/>
              <a:buChar char="•"/>
            </a:pPr>
            <a:r>
              <a:rPr lang="en-GB" sz="2634" noProof="0" dirty="0"/>
              <a:t>No blame → not about liability or punishment</a:t>
            </a:r>
          </a:p>
          <a:p>
            <a:pPr lvl="1">
              <a:lnSpc>
                <a:spcPct val="120000"/>
              </a:lnSpc>
              <a:spcBef>
                <a:spcPts val="0"/>
              </a:spcBef>
              <a:spcAft>
                <a:spcPts val="400"/>
              </a:spcAft>
              <a:buFont typeface="Arial" panose="020B0604020202020204" pitchFamily="34" charset="0"/>
              <a:buChar char="•"/>
            </a:pPr>
            <a:r>
              <a:rPr lang="en-GB" sz="2634" noProof="0" dirty="0"/>
              <a:t>Credibility → impartial process trusted by States &amp; public</a:t>
            </a:r>
          </a:p>
          <a:p>
            <a:pPr lvl="1">
              <a:lnSpc>
                <a:spcPct val="120000"/>
              </a:lnSpc>
              <a:spcBef>
                <a:spcPts val="0"/>
              </a:spcBef>
              <a:spcAft>
                <a:spcPts val="400"/>
              </a:spcAft>
              <a:buFont typeface="Arial" panose="020B0604020202020204" pitchFamily="34" charset="0"/>
              <a:buChar char="•"/>
            </a:pPr>
            <a:r>
              <a:rPr lang="en-GB" sz="2634" noProof="0" dirty="0"/>
              <a:t>Compliance → aligned with ICAO Annex 13 standards</a:t>
            </a:r>
            <a:endParaRPr lang="en-GB" sz="2634" noProof="0" dirty="0">
              <a:solidFill>
                <a:schemeClr val="tx1"/>
              </a:solidFill>
            </a:endParaRPr>
          </a:p>
        </p:txBody>
      </p:sp>
    </p:spTree>
    <p:extLst>
      <p:ext uri="{BB962C8B-B14F-4D97-AF65-F5344CB8AC3E}">
        <p14:creationId xmlns:p14="http://schemas.microsoft.com/office/powerpoint/2010/main" val="2326813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9CB94-2B3B-7647-5213-F459EBB88D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739DFD-7256-B641-8EE5-39B40BA457F1}"/>
              </a:ext>
            </a:extLst>
          </p:cNvPr>
          <p:cNvSpPr>
            <a:spLocks noGrp="1"/>
          </p:cNvSpPr>
          <p:nvPr>
            <p:ph type="title"/>
          </p:nvPr>
        </p:nvSpPr>
        <p:spPr>
          <a:xfrm>
            <a:off x="60960" y="902971"/>
            <a:ext cx="12070080" cy="1005840"/>
          </a:xfrm>
        </p:spPr>
        <p:txBody>
          <a:bodyPr/>
          <a:lstStyle/>
          <a:p>
            <a:r>
              <a:rPr lang="en-GB" noProof="0" dirty="0"/>
              <a:t>Agenda</a:t>
            </a:r>
          </a:p>
        </p:txBody>
      </p:sp>
      <p:sp>
        <p:nvSpPr>
          <p:cNvPr id="3" name="Content Placeholder 2">
            <a:extLst>
              <a:ext uri="{FF2B5EF4-FFF2-40B4-BE49-F238E27FC236}">
                <a16:creationId xmlns:a16="http://schemas.microsoft.com/office/drawing/2014/main" id="{E6083B52-E4DA-383E-1EC4-BFC551D6EF98}"/>
              </a:ext>
            </a:extLst>
          </p:cNvPr>
          <p:cNvSpPr>
            <a:spLocks noGrp="1"/>
          </p:cNvSpPr>
          <p:nvPr>
            <p:ph idx="1"/>
          </p:nvPr>
        </p:nvSpPr>
        <p:spPr>
          <a:xfrm>
            <a:off x="1108710" y="2011680"/>
            <a:ext cx="10001250" cy="4667991"/>
          </a:xfrm>
        </p:spPr>
        <p:txBody>
          <a:bodyPr>
            <a:normAutofit fontScale="85000" lnSpcReduction="10000"/>
          </a:bodyPr>
          <a:lstStyle/>
          <a:p>
            <a:pPr>
              <a:lnSpc>
                <a:spcPct val="120000"/>
              </a:lnSpc>
              <a:spcBef>
                <a:spcPts val="0"/>
              </a:spcBef>
              <a:spcAft>
                <a:spcPts val="400"/>
              </a:spcAft>
            </a:pPr>
            <a:r>
              <a:rPr lang="en-GB" sz="3700" noProof="0" dirty="0">
                <a:solidFill>
                  <a:schemeClr val="bg1">
                    <a:lumMod val="85000"/>
                  </a:schemeClr>
                </a:solidFill>
              </a:rPr>
              <a:t>International Legal Basis</a:t>
            </a:r>
          </a:p>
          <a:p>
            <a:pPr>
              <a:lnSpc>
                <a:spcPct val="120000"/>
              </a:lnSpc>
              <a:spcBef>
                <a:spcPts val="0"/>
              </a:spcBef>
              <a:spcAft>
                <a:spcPts val="400"/>
              </a:spcAft>
            </a:pPr>
            <a:r>
              <a:rPr lang="en-GB" noProof="0" dirty="0"/>
              <a:t>Independence of Investigation Authorities</a:t>
            </a:r>
          </a:p>
          <a:p>
            <a:pPr>
              <a:lnSpc>
                <a:spcPct val="120000"/>
              </a:lnSpc>
              <a:spcBef>
                <a:spcPts val="0"/>
              </a:spcBef>
              <a:spcAft>
                <a:spcPts val="400"/>
              </a:spcAft>
            </a:pPr>
            <a:r>
              <a:rPr lang="en-GB" sz="3700" noProof="0" dirty="0">
                <a:solidFill>
                  <a:schemeClr val="bg1">
                    <a:lumMod val="85000"/>
                  </a:schemeClr>
                </a:solidFill>
              </a:rPr>
              <a:t>Legal Prerogatives and Protection of Information</a:t>
            </a:r>
          </a:p>
          <a:p>
            <a:pPr>
              <a:lnSpc>
                <a:spcPct val="120000"/>
              </a:lnSpc>
              <a:spcBef>
                <a:spcPts val="0"/>
              </a:spcBef>
              <a:spcAft>
                <a:spcPts val="400"/>
              </a:spcAft>
            </a:pPr>
            <a:r>
              <a:rPr lang="en-GB" sz="3700" noProof="0" dirty="0">
                <a:solidFill>
                  <a:schemeClr val="bg1">
                    <a:lumMod val="85000"/>
                  </a:schemeClr>
                </a:solidFill>
              </a:rPr>
              <a:t>Challenges for Small States and the Role of USOAP</a:t>
            </a:r>
          </a:p>
          <a:p>
            <a:pPr>
              <a:lnSpc>
                <a:spcPct val="120000"/>
              </a:lnSpc>
              <a:spcBef>
                <a:spcPts val="0"/>
              </a:spcBef>
              <a:spcAft>
                <a:spcPts val="400"/>
              </a:spcAft>
            </a:pPr>
            <a:r>
              <a:rPr lang="en-GB" sz="3700" noProof="0" dirty="0">
                <a:solidFill>
                  <a:schemeClr val="bg1">
                    <a:lumMod val="85000"/>
                  </a:schemeClr>
                </a:solidFill>
              </a:rPr>
              <a:t>The RAIO Concept under ICAO</a:t>
            </a:r>
          </a:p>
          <a:p>
            <a:pPr>
              <a:lnSpc>
                <a:spcPct val="120000"/>
              </a:lnSpc>
              <a:spcBef>
                <a:spcPts val="0"/>
              </a:spcBef>
              <a:spcAft>
                <a:spcPts val="400"/>
              </a:spcAft>
            </a:pPr>
            <a:r>
              <a:rPr lang="en-GB" sz="3700" noProof="0" dirty="0">
                <a:solidFill>
                  <a:schemeClr val="bg1">
                    <a:lumMod val="85000"/>
                  </a:schemeClr>
                </a:solidFill>
              </a:rPr>
              <a:t>Legal and Institutional Context in the OECS</a:t>
            </a:r>
          </a:p>
          <a:p>
            <a:pPr>
              <a:lnSpc>
                <a:spcPct val="120000"/>
              </a:lnSpc>
              <a:spcBef>
                <a:spcPts val="0"/>
              </a:spcBef>
              <a:spcAft>
                <a:spcPts val="400"/>
              </a:spcAft>
            </a:pPr>
            <a:r>
              <a:rPr lang="en-GB" sz="3700" noProof="0" dirty="0">
                <a:solidFill>
                  <a:schemeClr val="bg1">
                    <a:lumMod val="85000"/>
                  </a:schemeClr>
                </a:solidFill>
              </a:rPr>
              <a:t>Financing, Training, and Sustainability</a:t>
            </a:r>
          </a:p>
          <a:p>
            <a:pPr>
              <a:lnSpc>
                <a:spcPct val="120000"/>
              </a:lnSpc>
              <a:spcBef>
                <a:spcPts val="0"/>
              </a:spcBef>
              <a:spcAft>
                <a:spcPts val="400"/>
              </a:spcAft>
            </a:pPr>
            <a:r>
              <a:rPr lang="en-GB" sz="3700" noProof="0" dirty="0">
                <a:solidFill>
                  <a:schemeClr val="bg1">
                    <a:lumMod val="85000"/>
                  </a:schemeClr>
                </a:solidFill>
              </a:rPr>
              <a:t>Implications and Opportunities for the OECS</a:t>
            </a:r>
          </a:p>
        </p:txBody>
      </p:sp>
    </p:spTree>
    <p:extLst>
      <p:ext uri="{BB962C8B-B14F-4D97-AF65-F5344CB8AC3E}">
        <p14:creationId xmlns:p14="http://schemas.microsoft.com/office/powerpoint/2010/main" val="274607290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3F7F3-9E3A-BC57-2E93-D2C859EFC33A}"/>
              </a:ext>
            </a:extLst>
          </p:cNvPr>
          <p:cNvSpPr>
            <a:spLocks noGrp="1"/>
          </p:cNvSpPr>
          <p:nvPr>
            <p:ph type="title"/>
          </p:nvPr>
        </p:nvSpPr>
        <p:spPr/>
        <p:txBody>
          <a:bodyPr/>
          <a:lstStyle/>
          <a:p>
            <a:r>
              <a:rPr lang="en-GB" noProof="0" dirty="0"/>
              <a:t>Institutional Independence</a:t>
            </a:r>
          </a:p>
        </p:txBody>
      </p:sp>
      <p:sp>
        <p:nvSpPr>
          <p:cNvPr id="3" name="Content Placeholder 2">
            <a:extLst>
              <a:ext uri="{FF2B5EF4-FFF2-40B4-BE49-F238E27FC236}">
                <a16:creationId xmlns:a16="http://schemas.microsoft.com/office/drawing/2014/main" id="{66B61615-2732-B3C6-815E-ACB6DA15891B}"/>
              </a:ext>
            </a:extLst>
          </p:cNvPr>
          <p:cNvSpPr>
            <a:spLocks noGrp="1"/>
          </p:cNvSpPr>
          <p:nvPr>
            <p:ph idx="1"/>
          </p:nvPr>
        </p:nvSpPr>
        <p:spPr>
          <a:xfrm>
            <a:off x="1074420" y="2236477"/>
            <a:ext cx="10081260" cy="4443194"/>
          </a:xfrm>
        </p:spPr>
        <p:txBody>
          <a:bodyPr/>
          <a:lstStyle/>
          <a:p>
            <a:pPr>
              <a:buFont typeface="Arial" panose="020B0604020202020204" pitchFamily="34" charset="0"/>
              <a:buChar char="•"/>
            </a:pPr>
            <a:r>
              <a:rPr lang="en-GB" noProof="0" dirty="0">
                <a:solidFill>
                  <a:schemeClr val="tx1"/>
                </a:solidFill>
              </a:rPr>
              <a:t>The authority must be separate from:</a:t>
            </a:r>
          </a:p>
          <a:p>
            <a:pPr lvl="1">
              <a:buFont typeface="Arial" panose="020B0604020202020204" pitchFamily="34" charset="0"/>
              <a:buChar char="•"/>
            </a:pPr>
            <a:r>
              <a:rPr lang="en-GB" noProof="0" dirty="0">
                <a:solidFill>
                  <a:schemeClr val="tx1"/>
                </a:solidFill>
              </a:rPr>
              <a:t>Civil aviation authorities (regulator &amp; oversight)</a:t>
            </a:r>
          </a:p>
          <a:p>
            <a:pPr lvl="1">
              <a:buFont typeface="Arial" panose="020B0604020202020204" pitchFamily="34" charset="0"/>
              <a:buChar char="•"/>
            </a:pPr>
            <a:r>
              <a:rPr lang="en-GB" noProof="0" dirty="0">
                <a:solidFill>
                  <a:schemeClr val="tx1"/>
                </a:solidFill>
              </a:rPr>
              <a:t>Aircraft operators</a:t>
            </a:r>
          </a:p>
          <a:p>
            <a:pPr lvl="1">
              <a:buFont typeface="Arial" panose="020B0604020202020204" pitchFamily="34" charset="0"/>
              <a:buChar char="•"/>
            </a:pPr>
            <a:r>
              <a:rPr lang="en-GB" noProof="0" dirty="0"/>
              <a:t>Service providers</a:t>
            </a:r>
            <a:endParaRPr lang="en-GB" noProof="0" dirty="0">
              <a:solidFill>
                <a:schemeClr val="tx1"/>
              </a:solidFill>
            </a:endParaRPr>
          </a:p>
          <a:p>
            <a:pPr lvl="1">
              <a:buFont typeface="Arial" panose="020B0604020202020204" pitchFamily="34" charset="0"/>
              <a:buChar char="•"/>
            </a:pPr>
            <a:r>
              <a:rPr lang="en-GB" noProof="0" dirty="0"/>
              <a:t>Political bodies</a:t>
            </a:r>
            <a:endParaRPr lang="en-GB" noProof="0" dirty="0">
              <a:solidFill>
                <a:schemeClr val="tx1"/>
              </a:solidFill>
            </a:endParaRPr>
          </a:p>
        </p:txBody>
      </p:sp>
    </p:spTree>
    <p:extLst>
      <p:ext uri="{BB962C8B-B14F-4D97-AF65-F5344CB8AC3E}">
        <p14:creationId xmlns:p14="http://schemas.microsoft.com/office/powerpoint/2010/main" val="2191964446"/>
      </p:ext>
    </p:extLst>
  </p:cSld>
  <p:clrMapOvr>
    <a:masterClrMapping/>
  </p:clrMapOvr>
</p:sld>
</file>

<file path=ppt/theme/theme1.xml><?xml version="1.0" encoding="utf-8"?>
<a:theme xmlns:a="http://schemas.openxmlformats.org/drawingml/2006/main" name="T-PPT-01-SAFETY_16-9_H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6093642-fb63-48bb-8683-d1d5da2a12ea}" enabled="0" method="" siteId="{e6093642-fb63-48bb-8683-d1d5da2a12ea}" removed="1"/>
</clbl:labelList>
</file>

<file path=docProps/app.xml><?xml version="1.0" encoding="utf-8"?>
<Properties xmlns="http://schemas.openxmlformats.org/officeDocument/2006/extended-properties" xmlns:vt="http://schemas.openxmlformats.org/officeDocument/2006/docPropsVTypes">
  <Template/>
  <TotalTime>1060</TotalTime>
  <Words>6104</Words>
  <Application>Microsoft Office PowerPoint</Application>
  <PresentationFormat>Widescreen</PresentationFormat>
  <Paragraphs>459</Paragraphs>
  <Slides>40</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Aptos</vt:lpstr>
      <vt:lpstr>Arial</vt:lpstr>
      <vt:lpstr>Calibri</vt:lpstr>
      <vt:lpstr>Webdings</vt:lpstr>
      <vt:lpstr>T-PPT-01-SAFETY_16-9_HD</vt:lpstr>
      <vt:lpstr>PowerPoint Presentation</vt:lpstr>
      <vt:lpstr>PowerPoint Presentation</vt:lpstr>
      <vt:lpstr>Objective</vt:lpstr>
      <vt:lpstr>Agenda</vt:lpstr>
      <vt:lpstr>Agenda</vt:lpstr>
      <vt:lpstr>International Legal Basis </vt:lpstr>
      <vt:lpstr>Core Principle </vt:lpstr>
      <vt:lpstr>Agenda</vt:lpstr>
      <vt:lpstr>Institutional Independence</vt:lpstr>
      <vt:lpstr>Functional Independence</vt:lpstr>
      <vt:lpstr>Why Independence Matters</vt:lpstr>
      <vt:lpstr>Agenda</vt:lpstr>
      <vt:lpstr>Legal Prerogatives</vt:lpstr>
      <vt:lpstr>Protection of Safety Information</vt:lpstr>
      <vt:lpstr>Transparency &amp; Accountability</vt:lpstr>
      <vt:lpstr>Agenda</vt:lpstr>
      <vt:lpstr>Challenges for Small States</vt:lpstr>
      <vt:lpstr>USOAP Findings</vt:lpstr>
      <vt:lpstr>Strategic Implications</vt:lpstr>
      <vt:lpstr>Agenda</vt:lpstr>
      <vt:lpstr>The RAIO Concept</vt:lpstr>
      <vt:lpstr>Benefits of RAIOs</vt:lpstr>
      <vt:lpstr>Example: Banjul Accord Group*</vt:lpstr>
      <vt:lpstr>Agenda</vt:lpstr>
      <vt:lpstr>Harmonised Legal Framework</vt:lpstr>
      <vt:lpstr>Independence Challenge</vt:lpstr>
      <vt:lpstr>Way Forward</vt:lpstr>
      <vt:lpstr>Legal Mandate &amp; Institutional Design</vt:lpstr>
      <vt:lpstr>Agenda</vt:lpstr>
      <vt:lpstr>Financing</vt:lpstr>
      <vt:lpstr>Financing Options</vt:lpstr>
      <vt:lpstr>Training &amp; Competence</vt:lpstr>
      <vt:lpstr>Sustainability &amp; Governance</vt:lpstr>
      <vt:lpstr>Agenda</vt:lpstr>
      <vt:lpstr>Strategic Benefits (OECS)</vt:lpstr>
      <vt:lpstr>Next Steps for Implementation</vt:lpstr>
      <vt:lpstr>Call to Action</vt:lpstr>
      <vt:lpstr>Agenda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Camargo, Fernando</dc:creator>
  <cp:lastModifiedBy>Camargo, Fernando</cp:lastModifiedBy>
  <cp:revision>1</cp:revision>
  <dcterms:created xsi:type="dcterms:W3CDTF">2025-09-19T17:25:07Z</dcterms:created>
  <dcterms:modified xsi:type="dcterms:W3CDTF">2025-11-10T22:30:56Z</dcterms:modified>
</cp:coreProperties>
</file>