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0" r:id="rId2"/>
    <p:sldId id="257" r:id="rId3"/>
    <p:sldId id="273" r:id="rId4"/>
    <p:sldId id="258" r:id="rId5"/>
    <p:sldId id="261" r:id="rId6"/>
    <p:sldId id="262" r:id="rId7"/>
    <p:sldId id="263" r:id="rId8"/>
    <p:sldId id="274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6318" autoAdjust="0"/>
  </p:normalViewPr>
  <p:slideViewPr>
    <p:cSldViewPr snapToGrid="0">
      <p:cViewPr varScale="1">
        <p:scale>
          <a:sx n="113" d="100"/>
          <a:sy n="113" d="100"/>
        </p:scale>
        <p:origin x="22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660ABC-B0B4-4EF6-B84A-C2352A457407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CF364C4-777A-4EEC-B88C-942172DB7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44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720FE54-4B54-4E45-BA4E-294996A820C1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BDCB2FC-86A1-47D0-841C-9DEFBA0E3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87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52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6C45-0D53-41BB-AC82-4868375B8A20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C70D-A2E7-4F20-87A7-A45D63370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1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6C45-0D53-41BB-AC82-4868375B8A20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C70D-A2E7-4F20-87A7-A45D63370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22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6C45-0D53-41BB-AC82-4868375B8A20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C70D-A2E7-4F20-87A7-A45D63370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74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3F0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4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6C45-0D53-41BB-AC82-4868375B8A20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C70D-A2E7-4F20-87A7-A45D63370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18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6C45-0D53-41BB-AC82-4868375B8A20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C70D-A2E7-4F20-87A7-A45D63370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68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6C45-0D53-41BB-AC82-4868375B8A20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C70D-A2E7-4F20-87A7-A45D63370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72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6C45-0D53-41BB-AC82-4868375B8A20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C70D-A2E7-4F20-87A7-A45D63370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02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6C45-0D53-41BB-AC82-4868375B8A20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C70D-A2E7-4F20-87A7-A45D63370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12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6C45-0D53-41BB-AC82-4868375B8A20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C70D-A2E7-4F20-87A7-A45D63370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42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6C45-0D53-41BB-AC82-4868375B8A20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C70D-A2E7-4F20-87A7-A45D63370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48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6C45-0D53-41BB-AC82-4868375B8A20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3C70D-A2E7-4F20-87A7-A45D63370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4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E6C45-0D53-41BB-AC82-4868375B8A20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3C70D-A2E7-4F20-87A7-A45D63370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2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436470" y="6154616"/>
            <a:ext cx="1679330" cy="633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1491" y="2309497"/>
            <a:ext cx="6297018" cy="37036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4625"/>
              </a:lnSpc>
            </a:pPr>
            <a:endParaRPr lang="en-US" sz="3708" dirty="0">
              <a:solidFill>
                <a:srgbClr val="201B18"/>
              </a:solidFill>
              <a:latin typeface="Platypi Medium" pitchFamily="34" charset="0"/>
              <a:ea typeface="Platypi Medium" pitchFamily="34" charset="-122"/>
              <a:cs typeface="Platypi Medium" pitchFamily="34" charset="-120"/>
            </a:endParaRPr>
          </a:p>
          <a:p>
            <a:pPr algn="ctr">
              <a:lnSpc>
                <a:spcPts val="4625"/>
              </a:lnSpc>
            </a:pPr>
            <a:r>
              <a:rPr lang="en-US" sz="3708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The Dynamic Legal Landscape  of </a:t>
            </a:r>
          </a:p>
          <a:p>
            <a:pPr algn="ctr">
              <a:lnSpc>
                <a:spcPts val="4625"/>
              </a:lnSpc>
            </a:pPr>
            <a:r>
              <a:rPr lang="en-US" sz="3708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Drones and </a:t>
            </a:r>
            <a:r>
              <a:rPr lang="en-US" sz="3708" dirty="0" smtClean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Remotely Piloted Aircraft Systems (RPAS)</a:t>
            </a:r>
            <a:endParaRPr lang="en-US" sz="3708" dirty="0"/>
          </a:p>
          <a:p>
            <a:pPr algn="ctr">
              <a:lnSpc>
                <a:spcPts val="4625"/>
              </a:lnSpc>
            </a:pPr>
            <a:endParaRPr lang="en-US" sz="3708" dirty="0">
              <a:solidFill>
                <a:srgbClr val="201B18"/>
              </a:solidFill>
              <a:latin typeface="Platypi Medium" pitchFamily="34" charset="0"/>
              <a:ea typeface="Platypi Medium" pitchFamily="34" charset="-122"/>
              <a:cs typeface="Platypi Medium" pitchFamily="34" charset="-120"/>
            </a:endParaRPr>
          </a:p>
          <a:p>
            <a:pPr algn="ctr">
              <a:lnSpc>
                <a:spcPts val="4625"/>
              </a:lnSpc>
            </a:pPr>
            <a:endParaRPr lang="en-US" sz="3708" dirty="0">
              <a:solidFill>
                <a:srgbClr val="201B18"/>
              </a:solidFill>
              <a:latin typeface="Platypi Medium" pitchFamily="34" charset="0"/>
              <a:ea typeface="Platypi Medium" pitchFamily="34" charset="-122"/>
              <a:cs typeface="Platypi Medium" pitchFamily="34" charset="-120"/>
            </a:endParaRPr>
          </a:p>
          <a:p>
            <a:pPr algn="ctr">
              <a:lnSpc>
                <a:spcPts val="4625"/>
              </a:lnSpc>
            </a:pPr>
            <a:endParaRPr lang="en-US" sz="3708" dirty="0">
              <a:solidFill>
                <a:srgbClr val="201B18"/>
              </a:solidFill>
              <a:latin typeface="Platypi Medium" pitchFamily="34" charset="0"/>
              <a:ea typeface="Platypi Medium" pitchFamily="34" charset="-122"/>
              <a:cs typeface="Platypi Medium" pitchFamily="34" charset="-12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61492" y="3707706"/>
            <a:ext cx="6297018" cy="9072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endParaRPr lang="en-US" sz="1458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55606" cy="264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7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780098" y="612934"/>
            <a:ext cx="9542071" cy="13930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450"/>
              </a:lnSpc>
              <a:buNone/>
            </a:pPr>
            <a:r>
              <a:rPr lang="en-US" sz="4000" b="1" dirty="0">
                <a:solidFill>
                  <a:srgbClr val="201B18"/>
                </a:solidFill>
                <a:ea typeface="Platypi Medium" pitchFamily="34" charset="-122"/>
                <a:cs typeface="Platypi Medium" pitchFamily="34" charset="-120"/>
              </a:rPr>
              <a:t>Legal Foundations of RPAS Regulation</a:t>
            </a:r>
            <a:endParaRPr lang="en-US" sz="4000" b="1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098" y="1598496"/>
            <a:ext cx="1114425" cy="1997512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2655277" y="1661747"/>
            <a:ext cx="3463464" cy="4396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3200" dirty="0">
                <a:ea typeface="Platypi Medium" pitchFamily="34" charset="-122"/>
                <a:cs typeface="Platypi Medium" pitchFamily="34" charset="-120"/>
              </a:rPr>
              <a:t>National Authority Mandates</a:t>
            </a:r>
            <a:endParaRPr lang="en-US" sz="3200" dirty="0"/>
          </a:p>
        </p:txBody>
      </p:sp>
      <p:sp>
        <p:nvSpPr>
          <p:cNvPr id="10" name="Text 4"/>
          <p:cNvSpPr/>
          <p:nvPr/>
        </p:nvSpPr>
        <p:spPr>
          <a:xfrm>
            <a:off x="2479430" y="2233247"/>
            <a:ext cx="7631723" cy="47566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50" indent="-285750" algn="l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en-US" sz="3200" dirty="0">
                <a:ea typeface="Source Serif 4" pitchFamily="34" charset="-122"/>
                <a:cs typeface="Source Serif 4" pitchFamily="34" charset="-120"/>
              </a:rPr>
              <a:t>Derived from primary legislation covering registration, airworthiness, pilot certification</a:t>
            </a:r>
            <a:r>
              <a:rPr lang="en-US" sz="3200" dirty="0" smtClean="0">
                <a:ea typeface="Source Serif 4" pitchFamily="34" charset="-122"/>
                <a:cs typeface="Source Serif 4" pitchFamily="34" charset="-120"/>
              </a:rPr>
              <a:t>, </a:t>
            </a:r>
            <a:r>
              <a:rPr lang="en-US" sz="3200" dirty="0">
                <a:ea typeface="Source Serif 4" pitchFamily="34" charset="-122"/>
                <a:cs typeface="Source Serif 4" pitchFamily="34" charset="-120"/>
              </a:rPr>
              <a:t>operational </a:t>
            </a:r>
            <a:r>
              <a:rPr lang="en-US" sz="3200" dirty="0" smtClean="0">
                <a:ea typeface="Source Serif 4" pitchFamily="34" charset="-122"/>
                <a:cs typeface="Source Serif 4" pitchFamily="34" charset="-120"/>
              </a:rPr>
              <a:t>approvals and enforcement powers.</a:t>
            </a:r>
          </a:p>
          <a:p>
            <a:pPr marL="285750" indent="-285750" algn="l">
              <a:lnSpc>
                <a:spcPts val="2800"/>
              </a:lnSpc>
              <a:buFont typeface="Wingdings" panose="05000000000000000000" pitchFamily="2" charset="2"/>
              <a:buChar char="Ø"/>
            </a:pPr>
            <a:endParaRPr lang="en-US" sz="3200" dirty="0">
              <a:solidFill>
                <a:srgbClr val="504C49"/>
              </a:solidFill>
              <a:ea typeface="Source Serif 4" pitchFamily="34" charset="-122"/>
            </a:endParaRPr>
          </a:p>
          <a:p>
            <a:pPr marL="285750" indent="-285750" algn="l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en-US" sz="3200" dirty="0" smtClean="0"/>
              <a:t>Risk Based Approach and Prescriptive requirements.</a:t>
            </a:r>
          </a:p>
          <a:p>
            <a:pPr marL="285750" indent="-285750" algn="l">
              <a:lnSpc>
                <a:spcPts val="2800"/>
              </a:lnSpc>
              <a:buFont typeface="Wingdings" panose="05000000000000000000" pitchFamily="2" charset="2"/>
              <a:buChar char="Ø"/>
            </a:pPr>
            <a:endParaRPr lang="en-US" sz="3200" dirty="0"/>
          </a:p>
          <a:p>
            <a:pPr marL="285750" indent="-285750" algn="l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en-US" sz="3200" dirty="0" smtClean="0"/>
              <a:t>Distinction between Commercial and Recreational Operations</a:t>
            </a:r>
          </a:p>
          <a:p>
            <a:pPr marL="285750" indent="-285750" algn="l">
              <a:lnSpc>
                <a:spcPts val="2800"/>
              </a:lnSpc>
              <a:buFont typeface="Wingdings" panose="05000000000000000000" pitchFamily="2" charset="2"/>
              <a:buChar char="Ø"/>
            </a:pPr>
            <a:endParaRPr lang="en-US" sz="3200" dirty="0"/>
          </a:p>
          <a:p>
            <a:pPr marL="285750" indent="-285750" algn="l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en-US" sz="3200" dirty="0" smtClean="0"/>
              <a:t>Open and Specific Categories of Operations</a:t>
            </a:r>
          </a:p>
          <a:p>
            <a:pPr marL="285750" indent="-285750" algn="l">
              <a:lnSpc>
                <a:spcPts val="2800"/>
              </a:lnSpc>
              <a:buFont typeface="Wingdings" panose="05000000000000000000" pitchFamily="2" charset="2"/>
              <a:buChar char="Ø"/>
            </a:pPr>
            <a:endParaRPr lang="en-US" sz="1750" dirty="0"/>
          </a:p>
          <a:p>
            <a:pPr marL="285750" indent="-285750" algn="l">
              <a:lnSpc>
                <a:spcPts val="2800"/>
              </a:lnSpc>
              <a:buFont typeface="Wingdings" panose="05000000000000000000" pitchFamily="2" charset="2"/>
              <a:buChar char="Ø"/>
            </a:pPr>
            <a:endParaRPr lang="en-US" sz="17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627465" cy="135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9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078134" cy="1325563"/>
          </a:xfrm>
        </p:spPr>
        <p:txBody>
          <a:bodyPr/>
          <a:lstStyle/>
          <a:p>
            <a:pPr algn="ctr"/>
            <a:r>
              <a:rPr lang="en-US" b="1" dirty="0" smtClean="0"/>
              <a:t>Key Regulatory Challenges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Airspace </a:t>
            </a:r>
            <a:r>
              <a:rPr lang="en-US" b="1" dirty="0"/>
              <a:t>Integration and </a:t>
            </a:r>
            <a:r>
              <a:rPr lang="en-US" b="1" dirty="0" smtClean="0"/>
              <a:t>Safety</a:t>
            </a:r>
            <a:endParaRPr lang="en-US" b="1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 err="1" smtClean="0"/>
              <a:t>Geofencing</a:t>
            </a:r>
            <a:endParaRPr lang="en-US" sz="2800" dirty="0" smtClean="0"/>
          </a:p>
          <a:p>
            <a:pPr lvl="2"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Privacy and Data Protection</a:t>
            </a:r>
            <a:endParaRPr lang="en-US" b="1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 smtClean="0"/>
              <a:t>Unauthorized Surveillance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 smtClean="0"/>
              <a:t>Transparency and Privacy</a:t>
            </a:r>
            <a:endParaRPr lang="en-US" sz="2800" dirty="0"/>
          </a:p>
          <a:p>
            <a:pPr lvl="2">
              <a:buFont typeface="Wingdings" panose="05000000000000000000" pitchFamily="2" charset="2"/>
              <a:buChar char="§"/>
            </a:pPr>
            <a:endParaRPr lang="en-US" sz="2800" dirty="0" smtClean="0"/>
          </a:p>
        </p:txBody>
      </p:sp>
      <p:pic>
        <p:nvPicPr>
          <p:cNvPr id="1026" name="Picture 2" descr="Understanding Types of Airspace FAA - Key Classifications Expla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334" y="555096"/>
            <a:ext cx="3987800" cy="562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426129" cy="135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5336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Key Regulatory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Liability and Insurance </a:t>
            </a: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Ambiguities around Malfunction and Operator </a:t>
            </a:r>
            <a:r>
              <a:rPr lang="en-US" sz="2800" dirty="0" smtClean="0"/>
              <a:t>Fault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Emerging Insurance Models for Risk Coverage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Legal Attribution of Fault in Accidents or Data Breaches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Evolving Case Law and Further Standards</a:t>
            </a:r>
            <a:endParaRPr lang="en-US" sz="2800" dirty="0"/>
          </a:p>
          <a:p>
            <a:pPr lvl="2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What Should Your Drone Insurance Cover? - Pilot Institu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415" y="1825626"/>
            <a:ext cx="2696065" cy="2482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476463" cy="135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8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923" y="583239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Key Regulatory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Cross-Border Jurisdiction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 smtClean="0"/>
              <a:t>Enforcement Difficulties in Global Operations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 smtClean="0"/>
              <a:t>Remote Piloting and Jurisdictional Conflicts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 smtClean="0"/>
              <a:t>Global Harmonization Efforts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 smtClean="0"/>
              <a:t>Barbados-Specific Registration Protocols</a:t>
            </a:r>
            <a:endParaRPr lang="en-US" dirty="0"/>
          </a:p>
        </p:txBody>
      </p:sp>
      <p:pic>
        <p:nvPicPr>
          <p:cNvPr id="4" name="Picture 3" descr="81 Drone Border Patrol Royalty-Free Images, Stock Photos &amp; Pictures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494" y="1908801"/>
            <a:ext cx="2738306" cy="440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627465" cy="135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4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THE FUTURE OF DRONES</a:t>
            </a: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Emerging Technologies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Future Applications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Regulation and Ethics</a:t>
            </a:r>
            <a:endParaRPr lang="en-US" dirty="0"/>
          </a:p>
        </p:txBody>
      </p:sp>
      <p:pic>
        <p:nvPicPr>
          <p:cNvPr id="5" name="Image 0" descr="preencoded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4783" y="1825625"/>
            <a:ext cx="5444455" cy="4351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367407" cy="135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7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The Sky Is the New Frontier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Harmonized air law and international collaboration.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Evolution of cyber-security protocols in aviation.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Drones promise efficiency, safety and accessibility, but their success depends on how we regulate, innovate and use them responsibly.</a:t>
            </a:r>
            <a:endParaRPr lang="en-US" dirty="0"/>
          </a:p>
        </p:txBody>
      </p:sp>
      <p:pic>
        <p:nvPicPr>
          <p:cNvPr id="5" name="Picture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2460" r="12460"/>
          <a:stretch>
            <a:fillRect/>
          </a:stretch>
        </p:blipFill>
        <p:spPr>
          <a:xfrm>
            <a:off x="6172200" y="1825625"/>
            <a:ext cx="5181600" cy="4351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384184" cy="135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8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www.bcaa.gov.bb/wp-content/uploads/2024/06/Pictur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80" y="604008"/>
            <a:ext cx="10292593" cy="56961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546834" y="5063452"/>
            <a:ext cx="4714612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 YOU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65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      </a:t>
            </a:r>
            <a:br>
              <a:rPr lang="en-US" dirty="0" smtClean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</a:br>
            <a:r>
              <a:rPr lang="en-US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 </a:t>
            </a:r>
            <a:r>
              <a:rPr lang="en-US" dirty="0" smtClean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          </a:t>
            </a:r>
            <a:r>
              <a:rPr lang="en-US" sz="4900" dirty="0" smtClean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Understanding </a:t>
            </a:r>
            <a:r>
              <a:rPr lang="en-US" sz="4900" dirty="0">
                <a:solidFill>
                  <a:srgbClr val="201B18"/>
                </a:solidFill>
                <a:latin typeface="Platypi Medium" pitchFamily="34" charset="0"/>
                <a:ea typeface="Platypi Medium" pitchFamily="34" charset="-122"/>
                <a:cs typeface="Platypi Medium" pitchFamily="34" charset="-120"/>
              </a:rPr>
              <a:t>the Technology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8103160"/>
              </p:ext>
            </p:extLst>
          </p:nvPr>
        </p:nvGraphicFramePr>
        <p:xfrm>
          <a:off x="908539" y="1690687"/>
          <a:ext cx="10515600" cy="4041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24371200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08185350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368952415"/>
                    </a:ext>
                  </a:extLst>
                </a:gridCol>
              </a:tblGrid>
              <a:tr h="4041897"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Remotely Piloted Aircraft Systems (RPAS):</a:t>
                      </a:r>
                    </a:p>
                    <a:p>
                      <a:endParaRPr lang="en-US" sz="2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aircraft piloted from a remote pilot station (ICAO Annex 2) and 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encompasses 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operational and regulatory frameworks for the aircraft.</a:t>
                      </a:r>
                    </a:p>
                    <a:p>
                      <a:endParaRPr lang="en-US" sz="2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Known</a:t>
                      </a:r>
                      <a:r>
                        <a:rPr lang="en-US" sz="2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 Drones or Unmanned Aircrafts Systems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Drones (unmanned aerial vehicles (UAVs) or quadcopters)</a:t>
                      </a:r>
                      <a:r>
                        <a:rPr lang="en-US" sz="2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aircraft that can fly without an onboard human pilot.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remote-controlled aircraft.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Unmanned Aircraft System (UAS)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2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US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system that includes the aircraft plus its control station, communications, and any supporting equipment. 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745217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627465" cy="135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4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APPLICATIONS ACROSS SECTORS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4800" b="1" dirty="0" smtClean="0"/>
              <a:t>CIVIL</a:t>
            </a:r>
          </a:p>
          <a:p>
            <a:pPr marL="0" indent="0">
              <a:buNone/>
            </a:pPr>
            <a:endParaRPr lang="en-US" sz="48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4800" b="1" dirty="0" smtClean="0"/>
              <a:t>COMMERCIAL</a:t>
            </a:r>
          </a:p>
          <a:p>
            <a:pPr marL="0" indent="0">
              <a:buNone/>
            </a:pPr>
            <a:endParaRPr lang="en-US" sz="48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4800" b="1" dirty="0" smtClean="0"/>
              <a:t>RECREATIONAL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65622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APPLICATIONS ACROSS SECTORS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b="1" dirty="0" smtClean="0"/>
              <a:t>CIVIL APPLICATIONS:</a:t>
            </a:r>
            <a:endParaRPr lang="en-US" sz="40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Emergency </a:t>
            </a:r>
            <a:r>
              <a:rPr lang="en-US" sz="3600" dirty="0" smtClean="0"/>
              <a:t>response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3600" dirty="0"/>
              <a:t>Infrastructure </a:t>
            </a:r>
            <a:r>
              <a:rPr lang="en-US" sz="3600" dirty="0" smtClean="0"/>
              <a:t>inspection</a:t>
            </a:r>
            <a:endParaRPr lang="en-US" sz="3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/>
              <a:t>Environmental </a:t>
            </a:r>
            <a:r>
              <a:rPr lang="en-US" sz="3600" dirty="0" smtClean="0"/>
              <a:t>monitoring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ICAO </a:t>
            </a:r>
            <a:r>
              <a:rPr lang="en-US" sz="3600" dirty="0"/>
              <a:t>emphasizes </a:t>
            </a:r>
            <a:r>
              <a:rPr lang="en-US" sz="3600" i="1" dirty="0"/>
              <a:t>airspace integration</a:t>
            </a:r>
            <a:r>
              <a:rPr lang="en-US" sz="3600" dirty="0"/>
              <a:t>, </a:t>
            </a:r>
            <a:r>
              <a:rPr lang="en-US" sz="3600" i="1" dirty="0"/>
              <a:t>risk management</a:t>
            </a:r>
            <a:r>
              <a:rPr lang="en-US" sz="3600" dirty="0"/>
              <a:t>, and </a:t>
            </a:r>
            <a:r>
              <a:rPr lang="en-US" sz="3600" i="1" dirty="0"/>
              <a:t>operator accountability</a:t>
            </a:r>
            <a:r>
              <a:rPr lang="en-US" sz="3600" dirty="0"/>
              <a:t> for these missions, especially when operating near populated areas or controlled airspace.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 2"/>
          <p:cNvSpPr/>
          <p:nvPr/>
        </p:nvSpPr>
        <p:spPr>
          <a:xfrm>
            <a:off x="838200" y="2453054"/>
            <a:ext cx="3888939" cy="1941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838200" y="3956538"/>
            <a:ext cx="3888939" cy="13219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endParaRPr lang="en-US" sz="1750" dirty="0"/>
          </a:p>
        </p:txBody>
      </p:sp>
      <p:pic>
        <p:nvPicPr>
          <p:cNvPr id="7" name="Picture 6" descr="Engineer uses drone for surveying construction site enhancing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469" y="1825625"/>
            <a:ext cx="4999838" cy="2568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627465" cy="135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5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APPLICATIONS ACROSS SECTORS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300" b="1" dirty="0" smtClean="0"/>
              <a:t>COMMERCIAL APPLICATIONS:</a:t>
            </a:r>
          </a:p>
          <a:p>
            <a:pPr marL="0" indent="0">
              <a:buNone/>
            </a:pPr>
            <a:endParaRPr lang="en-US" b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3500" dirty="0"/>
              <a:t>Delivery </a:t>
            </a:r>
            <a:r>
              <a:rPr lang="en-US" sz="3500" dirty="0" smtClean="0"/>
              <a:t>services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3500" dirty="0" smtClean="0"/>
              <a:t>Aerial </a:t>
            </a:r>
            <a:r>
              <a:rPr lang="en-US" sz="3500" dirty="0"/>
              <a:t>photography and </a:t>
            </a:r>
            <a:r>
              <a:rPr lang="en-US" sz="3500" dirty="0" smtClean="0"/>
              <a:t>videography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3500" dirty="0" smtClean="0"/>
              <a:t>Surveying and mapping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3500" dirty="0" smtClean="0"/>
              <a:t>Agricultural operations</a:t>
            </a:r>
            <a:endParaRPr lang="en-US" sz="3500" dirty="0"/>
          </a:p>
          <a:p>
            <a:pPr marL="0" lv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lvl="0" indent="0">
              <a:buNone/>
            </a:pPr>
            <a:r>
              <a:rPr lang="en-US" sz="3500" dirty="0" smtClean="0"/>
              <a:t>ICAO </a:t>
            </a:r>
            <a:r>
              <a:rPr lang="en-US" sz="3500" dirty="0"/>
              <a:t>encourages </a:t>
            </a:r>
            <a:r>
              <a:rPr lang="en-US" sz="3500" i="1" dirty="0"/>
              <a:t>registration</a:t>
            </a:r>
            <a:r>
              <a:rPr lang="en-US" sz="3500" dirty="0"/>
              <a:t>, </a:t>
            </a:r>
            <a:r>
              <a:rPr lang="en-US" sz="3500" i="1" dirty="0"/>
              <a:t>remote pilot certification</a:t>
            </a:r>
            <a:r>
              <a:rPr lang="en-US" sz="3500" dirty="0"/>
              <a:t>, and </a:t>
            </a:r>
            <a:r>
              <a:rPr lang="en-US" sz="3500" i="1" dirty="0"/>
              <a:t>operational limitations</a:t>
            </a:r>
            <a:r>
              <a:rPr lang="en-US" sz="3500" dirty="0"/>
              <a:t> to ensure safety and compliance.</a:t>
            </a:r>
          </a:p>
          <a:p>
            <a:endParaRPr lang="en-US" dirty="0"/>
          </a:p>
        </p:txBody>
      </p:sp>
      <p:pic>
        <p:nvPicPr>
          <p:cNvPr id="4" name="Picture 3" descr="City of Woodstock First in Atlanta Metro to Secure Permits for Walmart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869" y="1825625"/>
            <a:ext cx="4563610" cy="3442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627465" cy="135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APPLICATIONS ACROSS SECTORS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b="1" dirty="0" smtClean="0"/>
              <a:t>RECREATIONAL </a:t>
            </a:r>
            <a:r>
              <a:rPr lang="en-US" sz="4000" b="1" dirty="0"/>
              <a:t>APPLICATIONS</a:t>
            </a:r>
            <a:r>
              <a:rPr lang="en-US" sz="4000" b="1" dirty="0" smtClean="0"/>
              <a:t>:</a:t>
            </a:r>
          </a:p>
          <a:p>
            <a:pPr marL="0" indent="0">
              <a:buNone/>
            </a:pPr>
            <a:endParaRPr lang="en-US" sz="4000" b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3600" b="1" dirty="0"/>
              <a:t>Flying for </a:t>
            </a:r>
            <a:r>
              <a:rPr lang="en-US" sz="3600" b="1" dirty="0" smtClean="0"/>
              <a:t>fun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3600" b="1" dirty="0" smtClean="0"/>
              <a:t>Drone racing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3600" b="1" dirty="0" smtClean="0"/>
              <a:t>Photography </a:t>
            </a:r>
            <a:r>
              <a:rPr lang="en-US" sz="3600" b="1" dirty="0"/>
              <a:t>and </a:t>
            </a:r>
            <a:r>
              <a:rPr lang="en-US" sz="3600" b="1" dirty="0" smtClean="0"/>
              <a:t>videography</a:t>
            </a:r>
            <a:endParaRPr lang="en-US" sz="3600" dirty="0" smtClean="0"/>
          </a:p>
          <a:p>
            <a:pPr marL="0" lvl="0" indent="0">
              <a:buNone/>
            </a:pPr>
            <a:endParaRPr lang="en-US" sz="3600" dirty="0"/>
          </a:p>
          <a:p>
            <a:pPr marL="0" lvl="0" indent="0">
              <a:buNone/>
            </a:pPr>
            <a:endParaRPr lang="en-US" sz="3600" dirty="0" smtClean="0"/>
          </a:p>
          <a:p>
            <a:pPr marL="0" lvl="0" indent="0">
              <a:buNone/>
            </a:pPr>
            <a:endParaRPr lang="en-US" sz="3600" dirty="0"/>
          </a:p>
          <a:p>
            <a:pPr marL="0" lvl="0" indent="0">
              <a:buNone/>
            </a:pPr>
            <a:r>
              <a:rPr lang="en-US" sz="3600" dirty="0" smtClean="0"/>
              <a:t>ICAO </a:t>
            </a:r>
            <a:r>
              <a:rPr lang="en-US" sz="3600" dirty="0"/>
              <a:t>suggests </a:t>
            </a:r>
            <a:r>
              <a:rPr lang="en-US" sz="3600" i="1" dirty="0"/>
              <a:t>basic safety rules</a:t>
            </a:r>
            <a:r>
              <a:rPr lang="en-US" sz="3600" dirty="0"/>
              <a:t>, </a:t>
            </a:r>
            <a:r>
              <a:rPr lang="en-US" sz="3600" i="1" dirty="0"/>
              <a:t>visual line-of-sight operations</a:t>
            </a:r>
            <a:r>
              <a:rPr lang="en-US" sz="3600" dirty="0"/>
              <a:t>, and </a:t>
            </a:r>
            <a:r>
              <a:rPr lang="en-US" sz="3600" i="1" dirty="0"/>
              <a:t>restrictions on altitude and proximity to airports</a:t>
            </a:r>
            <a:r>
              <a:rPr lang="en-US" sz="3600" dirty="0"/>
              <a:t> to minimize risks.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Unidentified Drones Breach Airspace Near NATO Base With US Nuclear Arms ..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422" y="1825626"/>
            <a:ext cx="3658517" cy="322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627465" cy="135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3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0" y="365125"/>
            <a:ext cx="5067300" cy="5587267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6600" b="1" dirty="0" smtClean="0"/>
              <a:t>Growth and Technological Evolution</a:t>
            </a:r>
            <a:endParaRPr lang="en-US" sz="6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570" y="0"/>
            <a:ext cx="6286500" cy="6916723"/>
          </a:xfrm>
        </p:spPr>
      </p:pic>
      <p:sp>
        <p:nvSpPr>
          <p:cNvPr id="3" name="Rectangle 2"/>
          <p:cNvSpPr/>
          <p:nvPr/>
        </p:nvSpPr>
        <p:spPr>
          <a:xfrm>
            <a:off x="654342" y="1516202"/>
            <a:ext cx="519216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400" b="1" dirty="0" smtClean="0"/>
          </a:p>
          <a:p>
            <a:r>
              <a:rPr lang="en-US" sz="4400" b="1" dirty="0" smtClean="0"/>
              <a:t>Growth </a:t>
            </a:r>
            <a:r>
              <a:rPr lang="en-US" sz="4400" b="1" dirty="0"/>
              <a:t>and </a:t>
            </a:r>
            <a:endParaRPr lang="en-US" sz="4400" b="1" dirty="0" smtClean="0"/>
          </a:p>
          <a:p>
            <a:r>
              <a:rPr lang="en-US" sz="4400" b="1" dirty="0" smtClean="0"/>
              <a:t>Technological   Evolution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434518" cy="135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0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201B18"/>
                </a:solidFill>
                <a:ea typeface="Platypi Medium" pitchFamily="34" charset="-122"/>
                <a:cs typeface="Platypi Medium" pitchFamily="34" charset="-120"/>
              </a:rPr>
              <a:t>Legal Foundations of RPAS Regulation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/>
              <a:t>INTERNATIONAL FRAMEWORKS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4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4000" dirty="0" smtClean="0"/>
              <a:t>THE MANDATE OF NATIONAL AVIATION AUTHORITIES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5202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780098" y="612934"/>
            <a:ext cx="10333379" cy="13930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450"/>
              </a:lnSpc>
              <a:buNone/>
            </a:pPr>
            <a:r>
              <a:rPr lang="en-US" sz="4000" b="1" dirty="0">
                <a:solidFill>
                  <a:srgbClr val="201B18"/>
                </a:solidFill>
                <a:ea typeface="Platypi Medium" pitchFamily="34" charset="-122"/>
                <a:cs typeface="Platypi Medium" pitchFamily="34" charset="-120"/>
              </a:rPr>
              <a:t>Legal Foundations of RPAS Regulation</a:t>
            </a:r>
            <a:endParaRPr lang="en-US" sz="4000" b="1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098" y="1881554"/>
            <a:ext cx="1114425" cy="1925515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2117408" y="1547446"/>
            <a:ext cx="4424069" cy="4585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3200" b="1" dirty="0">
                <a:ea typeface="Platypi Medium" pitchFamily="34" charset="-122"/>
                <a:cs typeface="Platypi Medium" pitchFamily="34" charset="-120"/>
              </a:rPr>
              <a:t>International Frameworks</a:t>
            </a:r>
            <a:endParaRPr lang="en-US" sz="3200" b="1" dirty="0"/>
          </a:p>
        </p:txBody>
      </p:sp>
      <p:sp>
        <p:nvSpPr>
          <p:cNvPr id="7" name="Text 2"/>
          <p:cNvSpPr/>
          <p:nvPr/>
        </p:nvSpPr>
        <p:spPr>
          <a:xfrm>
            <a:off x="1960685" y="2005965"/>
            <a:ext cx="8194430" cy="43948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ea typeface="Calibri" panose="020F0502020204030204" pitchFamily="34" charset="0"/>
                <a:cs typeface="Calibri" panose="020F0502020204030204" pitchFamily="34" charset="0"/>
              </a:rPr>
              <a:t>Article 8 of the Chicago </a:t>
            </a:r>
            <a:r>
              <a:rPr lang="en-US" sz="3200" dirty="0" smtClean="0">
                <a:ea typeface="Calibri" panose="020F0502020204030204" pitchFamily="34" charset="0"/>
                <a:cs typeface="Calibri" panose="020F0502020204030204" pitchFamily="34" charset="0"/>
              </a:rPr>
              <a:t>Convention</a:t>
            </a:r>
            <a:endParaRPr lang="en-US" sz="32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ea typeface="Calibri" panose="020F0502020204030204" pitchFamily="34" charset="0"/>
                <a:cs typeface="Calibri" panose="020F0502020204030204" pitchFamily="34" charset="0"/>
              </a:rPr>
              <a:t>ICAO Annex 2 (Rules of the </a:t>
            </a:r>
            <a:r>
              <a:rPr lang="en-US" sz="3200" dirty="0" smtClean="0">
                <a:ea typeface="Calibri" panose="020F0502020204030204" pitchFamily="34" charset="0"/>
                <a:cs typeface="Calibri" panose="020F0502020204030204" pitchFamily="34" charset="0"/>
              </a:rPr>
              <a:t>Air)</a:t>
            </a:r>
            <a:endParaRPr lang="en-US" sz="32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ea typeface="Calibri" panose="020F0502020204030204" pitchFamily="34" charset="0"/>
                <a:cs typeface="Calibri" panose="020F0502020204030204" pitchFamily="34" charset="0"/>
              </a:rPr>
              <a:t>ICAO Annex 7 (Aircraft Nationality and Registration </a:t>
            </a:r>
            <a:r>
              <a:rPr lang="en-US" sz="3200" dirty="0" smtClean="0">
                <a:ea typeface="Calibri" panose="020F0502020204030204" pitchFamily="34" charset="0"/>
                <a:cs typeface="Calibri" panose="020F0502020204030204" pitchFamily="34" charset="0"/>
              </a:rPr>
              <a:t>Marks)</a:t>
            </a:r>
            <a:endParaRPr lang="en-US" sz="32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ea typeface="Calibri" panose="020F0502020204030204" pitchFamily="34" charset="0"/>
                <a:cs typeface="Calibri" panose="020F0502020204030204" pitchFamily="34" charset="0"/>
              </a:rPr>
              <a:t>ICAO Annex 13 (Aircraft Accident and Incident </a:t>
            </a:r>
            <a:r>
              <a:rPr lang="en-US" sz="3200" dirty="0" smtClean="0">
                <a:ea typeface="Calibri" panose="020F0502020204030204" pitchFamily="34" charset="0"/>
                <a:cs typeface="Calibri" panose="020F0502020204030204" pitchFamily="34" charset="0"/>
              </a:rPr>
              <a:t>Investigation)</a:t>
            </a:r>
            <a:endParaRPr lang="en-US" sz="32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200" dirty="0">
                <a:ea typeface="Calibri" panose="020F0502020204030204" pitchFamily="34" charset="0"/>
                <a:cs typeface="Calibri" panose="020F0502020204030204" pitchFamily="34" charset="0"/>
              </a:rPr>
              <a:t>ICAO Annex 17 (</a:t>
            </a:r>
            <a:r>
              <a:rPr lang="en-US" sz="3200" dirty="0" smtClean="0">
                <a:ea typeface="Calibri" panose="020F0502020204030204" pitchFamily="34" charset="0"/>
                <a:cs typeface="Calibri" panose="020F0502020204030204" pitchFamily="34" charset="0"/>
              </a:rPr>
              <a:t>Security)</a:t>
            </a:r>
            <a:endParaRPr lang="en-US" sz="32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en-US" sz="3200" dirty="0" smtClean="0">
                <a:ea typeface="Source Serif 4" pitchFamily="34" charset="-122"/>
                <a:cs typeface="Source Serif 4" pitchFamily="34" charset="-120"/>
              </a:rPr>
              <a:t>ICAO </a:t>
            </a:r>
            <a:r>
              <a:rPr lang="en-US" sz="3200" dirty="0">
                <a:ea typeface="Source Serif 4" pitchFamily="34" charset="-122"/>
                <a:cs typeface="Source Serif 4" pitchFamily="34" charset="-120"/>
              </a:rPr>
              <a:t>Model UAS Regulations </a:t>
            </a:r>
            <a:endParaRPr lang="en-US" sz="3200" dirty="0" smtClean="0">
              <a:ea typeface="Source Serif 4" pitchFamily="34" charset="-122"/>
              <a:cs typeface="Source Serif 4" pitchFamily="34" charset="-120"/>
            </a:endParaRPr>
          </a:p>
          <a:p>
            <a:pPr marL="342900" indent="-342900" algn="l">
              <a:lnSpc>
                <a:spcPts val="2800"/>
              </a:lnSpc>
              <a:buFont typeface="Wingdings" panose="05000000000000000000" pitchFamily="2" charset="2"/>
              <a:buChar char="Ø"/>
            </a:pPr>
            <a:r>
              <a:rPr lang="en-US" sz="3200" dirty="0" smtClean="0">
                <a:ea typeface="Source Serif 4" pitchFamily="34" charset="-122"/>
                <a:cs typeface="Source Serif 4" pitchFamily="34" charset="-120"/>
              </a:rPr>
              <a:t>ISO </a:t>
            </a:r>
            <a:r>
              <a:rPr lang="en-US" sz="3200" dirty="0">
                <a:ea typeface="Source Serif 4" pitchFamily="34" charset="-122"/>
                <a:cs typeface="Source Serif 4" pitchFamily="34" charset="-120"/>
              </a:rPr>
              <a:t>standards provide global norms for UAS operations and safety.</a:t>
            </a:r>
            <a:endParaRPr lang="en-US" sz="3200" dirty="0"/>
          </a:p>
        </p:txBody>
      </p:sp>
      <p:sp>
        <p:nvSpPr>
          <p:cNvPr id="9" name="Text 3"/>
          <p:cNvSpPr/>
          <p:nvPr/>
        </p:nvSpPr>
        <p:spPr>
          <a:xfrm>
            <a:off x="2117408" y="4204097"/>
            <a:ext cx="4001333" cy="3482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endParaRPr lang="en-US" sz="21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627465" cy="135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6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456</Words>
  <Application>Microsoft Office PowerPoint</Application>
  <PresentationFormat>Widescreen</PresentationFormat>
  <Paragraphs>118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Platypi Medium</vt:lpstr>
      <vt:lpstr>Source Serif 4</vt:lpstr>
      <vt:lpstr>Times New Roman</vt:lpstr>
      <vt:lpstr>Wingdings</vt:lpstr>
      <vt:lpstr>Office Theme</vt:lpstr>
      <vt:lpstr>PowerPoint Presentation</vt:lpstr>
      <vt:lpstr>                  Understanding the Technology </vt:lpstr>
      <vt:lpstr>APPLICATIONS ACROSS SECTORS</vt:lpstr>
      <vt:lpstr>APPLICATIONS ACROSS SECTORS</vt:lpstr>
      <vt:lpstr>APPLICATIONS ACROSS SECTORS</vt:lpstr>
      <vt:lpstr>APPLICATIONS ACROSS SECTORS</vt:lpstr>
      <vt:lpstr>Growth and Technological Evolution</vt:lpstr>
      <vt:lpstr>Legal Foundations of RPAS Regulation </vt:lpstr>
      <vt:lpstr>PowerPoint Presentation</vt:lpstr>
      <vt:lpstr>PowerPoint Presentation</vt:lpstr>
      <vt:lpstr>Key Regulatory Challenges</vt:lpstr>
      <vt:lpstr>Key Regulatory Challenges</vt:lpstr>
      <vt:lpstr>Key Regulatory Challenges</vt:lpstr>
      <vt:lpstr>THE FUTURE OF DRONES</vt:lpstr>
      <vt:lpstr>The Sky Is the New Frontier 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Mason-Crichlow</dc:creator>
  <cp:lastModifiedBy>Monica Mason-Crichlow</cp:lastModifiedBy>
  <cp:revision>63</cp:revision>
  <cp:lastPrinted>2025-11-04T15:28:05Z</cp:lastPrinted>
  <dcterms:created xsi:type="dcterms:W3CDTF">2025-11-03T22:00:11Z</dcterms:created>
  <dcterms:modified xsi:type="dcterms:W3CDTF">2025-11-10T20:43:34Z</dcterms:modified>
</cp:coreProperties>
</file>